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316" r:id="rId11"/>
    <p:sldId id="271" r:id="rId12"/>
    <p:sldId id="265" r:id="rId13"/>
    <p:sldId id="273" r:id="rId14"/>
    <p:sldId id="272" r:id="rId15"/>
    <p:sldId id="267" r:id="rId16"/>
    <p:sldId id="268" r:id="rId17"/>
    <p:sldId id="331" r:id="rId18"/>
    <p:sldId id="317" r:id="rId19"/>
    <p:sldId id="269" r:id="rId20"/>
    <p:sldId id="275" r:id="rId21"/>
    <p:sldId id="332" r:id="rId22"/>
    <p:sldId id="333" r:id="rId23"/>
    <p:sldId id="274" r:id="rId24"/>
    <p:sldId id="277" r:id="rId25"/>
    <p:sldId id="318" r:id="rId26"/>
    <p:sldId id="278" r:id="rId27"/>
    <p:sldId id="279" r:id="rId28"/>
    <p:sldId id="334" r:id="rId29"/>
    <p:sldId id="280" r:id="rId30"/>
    <p:sldId id="281" r:id="rId31"/>
    <p:sldId id="282" r:id="rId32"/>
    <p:sldId id="335" r:id="rId33"/>
    <p:sldId id="283" r:id="rId34"/>
    <p:sldId id="284" r:id="rId35"/>
    <p:sldId id="285" r:id="rId36"/>
    <p:sldId id="287" r:id="rId37"/>
    <p:sldId id="288" r:id="rId38"/>
    <p:sldId id="319" r:id="rId39"/>
    <p:sldId id="336" r:id="rId40"/>
    <p:sldId id="337" r:id="rId41"/>
    <p:sldId id="338" r:id="rId42"/>
    <p:sldId id="339" r:id="rId43"/>
    <p:sldId id="340" r:id="rId44"/>
    <p:sldId id="341" r:id="rId45"/>
    <p:sldId id="320" r:id="rId46"/>
    <p:sldId id="289" r:id="rId47"/>
    <p:sldId id="293" r:id="rId48"/>
    <p:sldId id="294" r:id="rId49"/>
    <p:sldId id="342" r:id="rId50"/>
    <p:sldId id="343" r:id="rId51"/>
    <p:sldId id="344" r:id="rId52"/>
    <p:sldId id="345" r:id="rId53"/>
    <p:sldId id="346" r:id="rId54"/>
    <p:sldId id="347" r:id="rId55"/>
    <p:sldId id="348" r:id="rId56"/>
    <p:sldId id="349" r:id="rId57"/>
    <p:sldId id="350" r:id="rId58"/>
    <p:sldId id="351" r:id="rId59"/>
    <p:sldId id="352" r:id="rId60"/>
    <p:sldId id="353" r:id="rId61"/>
    <p:sldId id="355" r:id="rId62"/>
    <p:sldId id="356" r:id="rId63"/>
    <p:sldId id="357" r:id="rId64"/>
    <p:sldId id="358" r:id="rId65"/>
    <p:sldId id="359"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8" r:id="rId82"/>
    <p:sldId id="379" r:id="rId83"/>
    <p:sldId id="376" r:id="rId84"/>
    <p:sldId id="377" r:id="rId85"/>
    <p:sldId id="380" r:id="rId86"/>
    <p:sldId id="383" r:id="rId87"/>
    <p:sldId id="381" r:id="rId88"/>
    <p:sldId id="382" r:id="rId89"/>
    <p:sldId id="384" r:id="rId90"/>
    <p:sldId id="385" r:id="rId91"/>
    <p:sldId id="302" r:id="rId92"/>
    <p:sldId id="303" r:id="rId93"/>
    <p:sldId id="298" r:id="rId94"/>
    <p:sldId id="299" r:id="rId95"/>
    <p:sldId id="322" r:id="rId96"/>
    <p:sldId id="323" r:id="rId97"/>
    <p:sldId id="324" r:id="rId98"/>
    <p:sldId id="301" r:id="rId99"/>
    <p:sldId id="300" r:id="rId100"/>
    <p:sldId id="306" r:id="rId101"/>
    <p:sldId id="304" r:id="rId102"/>
    <p:sldId id="305" r:id="rId103"/>
    <p:sldId id="307" r:id="rId104"/>
    <p:sldId id="308" r:id="rId105"/>
    <p:sldId id="309" r:id="rId106"/>
    <p:sldId id="310" r:id="rId107"/>
    <p:sldId id="325" r:id="rId108"/>
    <p:sldId id="326" r:id="rId109"/>
    <p:sldId id="327" r:id="rId110"/>
    <p:sldId id="311" r:id="rId111"/>
    <p:sldId id="312" r:id="rId112"/>
    <p:sldId id="313" r:id="rId1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Lst>
        </p14:section>
        <p14:section name="Futures" id="{9C038C63-4C16-4EA1-8C07-C65F6FC04218}">
          <p14:sldIdLst>
            <p14:sldId id="316"/>
            <p14:sldId id="271"/>
            <p14:sldId id="265"/>
            <p14:sldId id="273"/>
            <p14:sldId id="272"/>
            <p14:sldId id="267"/>
            <p14:sldId id="268"/>
            <p14:sldId id="331"/>
          </p14:sldIdLst>
        </p14:section>
        <p14:section name="Swap" id="{FE1267C5-CE94-4A19-B1E8-627CAFAF5F71}">
          <p14:sldIdLst>
            <p14:sldId id="317"/>
            <p14:sldId id="269"/>
            <p14:sldId id="275"/>
            <p14:sldId id="332"/>
            <p14:sldId id="333"/>
            <p14:sldId id="274"/>
            <p14:sldId id="277"/>
          </p14:sldIdLst>
        </p14:section>
        <p14:section name="Call option" id="{66889FBA-4C85-4D8B-B06E-EDB115D0C581}">
          <p14:sldIdLst>
            <p14:sldId id="318"/>
            <p14:sldId id="278"/>
            <p14:sldId id="279"/>
            <p14:sldId id="334"/>
            <p14:sldId id="280"/>
            <p14:sldId id="281"/>
            <p14:sldId id="282"/>
            <p14:sldId id="335"/>
          </p14:sldIdLst>
        </p14:section>
        <p14:section name="Put option" id="{CB3F6CAE-43A9-497C-9241-941724A89EEF}">
          <p14:sldIdLst>
            <p14:sldId id="283"/>
            <p14:sldId id="284"/>
            <p14:sldId id="285"/>
            <p14:sldId id="287"/>
            <p14:sldId id="288"/>
            <p14:sldId id="319"/>
          </p14:sldIdLst>
        </p14:section>
        <p14:section name="Comparison between forward and option" id="{C781B9C3-72D2-4ECC-BD77-2F6B9F524339}">
          <p14:sldIdLst>
            <p14:sldId id="336"/>
            <p14:sldId id="337"/>
            <p14:sldId id="338"/>
            <p14:sldId id="339"/>
            <p14:sldId id="340"/>
            <p14:sldId id="341"/>
          </p14:sldIdLst>
        </p14:section>
        <p14:section name="Credit derivative" id="{494C713D-80B0-45A0-B370-DC82C55533EC}">
          <p14:sldIdLst>
            <p14:sldId id="320"/>
            <p14:sldId id="289"/>
            <p14:sldId id="293"/>
            <p14:sldId id="294"/>
            <p14:sldId id="342"/>
          </p14:sldIdLst>
        </p14:section>
        <p14:section name="Pricing and valuation of forward" id="{44C57171-5894-47E7-81F7-193EF530D9F8}">
          <p14:sldIdLst>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355"/>
            <p14:sldId id="356"/>
            <p14:sldId id="357"/>
            <p14:sldId id="358"/>
            <p14:sldId id="359"/>
            <p14:sldId id="361"/>
            <p14:sldId id="362"/>
            <p14:sldId id="363"/>
          </p14:sldIdLst>
        </p14:section>
        <p14:section name="Pricing and valuation of futures" id="{38D687B7-C708-4E0E-A7E9-A0C2CFBBFC70}">
          <p14:sldIdLst>
            <p14:sldId id="364"/>
            <p14:sldId id="365"/>
            <p14:sldId id="366"/>
            <p14:sldId id="367"/>
            <p14:sldId id="368"/>
            <p14:sldId id="369"/>
            <p14:sldId id="370"/>
            <p14:sldId id="371"/>
            <p14:sldId id="372"/>
            <p14:sldId id="373"/>
            <p14:sldId id="374"/>
          </p14:sldIdLst>
        </p14:section>
        <p14:section name="Pricing and valuation of swap" id="{329B1BDD-AA0A-4337-8ACA-47ED3973877C}">
          <p14:sldIdLst>
            <p14:sldId id="375"/>
            <p14:sldId id="378"/>
            <p14:sldId id="379"/>
            <p14:sldId id="376"/>
            <p14:sldId id="377"/>
            <p14:sldId id="380"/>
            <p14:sldId id="383"/>
            <p14:sldId id="381"/>
            <p14:sldId id="382"/>
            <p14:sldId id="384"/>
            <p14:sldId id="385"/>
          </p14:sldIdLst>
        </p14:section>
        <p14:section name="classification of derivatives" id="{591468FC-0187-4848-8A3C-8CAE8D503BDD}">
          <p14:sldIdLst>
            <p14:sldId id="302"/>
            <p14:sldId id="303"/>
            <p14:sldId id="298"/>
            <p14:sldId id="299"/>
            <p14:sldId id="322"/>
            <p14:sldId id="323"/>
            <p14:sldId id="324"/>
          </p14:sldIdLst>
        </p14:section>
        <p14:section name="purpose and benefit" id="{DFCD8F40-C5FF-4F2A-85AB-0D1F29166946}">
          <p14:sldIdLst>
            <p14:sldId id="301"/>
            <p14:sldId id="300"/>
            <p14:sldId id="306"/>
          </p14:sldIdLst>
        </p14:section>
        <p14:section name="criticism" id="{0FACB368-7460-48E2-A811-7504E01E4768}">
          <p14:sldIdLst>
            <p14:sldId id="304"/>
            <p14:sldId id="305"/>
            <p14:sldId id="307"/>
          </p14:sldIdLst>
        </p14:section>
        <p14:section name="principles of pricing" id="{C566820F-18DA-4089-994A-C84560A4E417}">
          <p14:sldIdLst>
            <p14:sldId id="308"/>
            <p14:sldId id="309"/>
            <p14:sldId id="310"/>
            <p14:sldId id="325"/>
            <p14:sldId id="326"/>
            <p14:sldId id="327"/>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13" autoAdjust="0"/>
    <p:restoredTop sz="94660"/>
  </p:normalViewPr>
  <p:slideViewPr>
    <p:cSldViewPr snapToGrid="0">
      <p:cViewPr varScale="1">
        <p:scale>
          <a:sx n="154" d="100"/>
          <a:sy n="154" d="100"/>
        </p:scale>
        <p:origin x="48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1" dirty="0"/>
            <a:t>Definition: A forward contract is an </a:t>
          </a:r>
          <a:r>
            <a:rPr lang="en-US" i="1" dirty="0">
              <a:solidFill>
                <a:srgbClr val="FF0000"/>
              </a:solidFill>
            </a:rPr>
            <a:t>over-the-counter </a:t>
          </a:r>
          <a:r>
            <a:rPr lang="en-US" i="1" dirty="0"/>
            <a:t>(OTC) derivative in which two counterparties agree that one counterparty, </a:t>
          </a:r>
          <a:r>
            <a:rPr lang="en-US" i="1" dirty="0">
              <a:solidFill>
                <a:srgbClr val="FF0000"/>
              </a:solidFill>
            </a:rPr>
            <a:t>the buyer</a:t>
          </a:r>
          <a:r>
            <a:rPr lang="en-US" i="1" dirty="0"/>
            <a:t>, will purchase an </a:t>
          </a:r>
          <a:r>
            <a:rPr lang="en-US" i="1" dirty="0">
              <a:solidFill>
                <a:srgbClr val="FF0000"/>
              </a:solidFill>
            </a:rPr>
            <a:t>underlying</a:t>
          </a:r>
          <a:r>
            <a:rPr lang="en-US" i="1" dirty="0"/>
            <a:t> from the other counterparty, </a:t>
          </a:r>
          <a:r>
            <a:rPr lang="en-US" i="1" dirty="0">
              <a:solidFill>
                <a:srgbClr val="FF0000"/>
              </a:solidFill>
            </a:rPr>
            <a:t>the seller</a:t>
          </a:r>
          <a:r>
            <a:rPr lang="en-US" i="1" dirty="0"/>
            <a:t>, </a:t>
          </a:r>
          <a:r>
            <a:rPr lang="en-US" i="1" dirty="0">
              <a:solidFill>
                <a:srgbClr val="FF0000"/>
              </a:solidFill>
            </a:rPr>
            <a:t>in the future </a:t>
          </a:r>
          <a:r>
            <a:rPr lang="en-US" i="1" dirty="0"/>
            <a:t>at a </a:t>
          </a:r>
          <a:r>
            <a:rPr lang="en-US" i="1" dirty="0">
              <a:solidFill>
                <a:srgbClr val="FF0000"/>
              </a:solidFill>
            </a:rPr>
            <a:t>pre-agreed fixed price</a:t>
          </a:r>
          <a:r>
            <a:rPr lang="en-US" i="1" dirty="0"/>
            <a:t>. </a:t>
          </a:r>
          <a:endParaRPr lang="en-US" dirty="0"/>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i="1" dirty="0">
              <a:solidFill>
                <a:srgbClr val="FF0000"/>
              </a:solidFill>
            </a:rPr>
            <a:t>F</a:t>
          </a:r>
          <a:r>
            <a:rPr lang="en-US" baseline="-25000" dirty="0">
              <a:solidFill>
                <a:srgbClr val="FF0000"/>
              </a:solidFill>
            </a:rPr>
            <a:t>0</a:t>
          </a:r>
          <a:r>
            <a:rPr lang="en-US" dirty="0">
              <a:solidFill>
                <a:srgbClr val="FF0000"/>
              </a:solidFill>
            </a:rPr>
            <a:t>(</a:t>
          </a:r>
          <a:r>
            <a:rPr lang="en-US" i="1" dirty="0">
              <a:solidFill>
                <a:srgbClr val="FF0000"/>
              </a:solidFill>
            </a:rPr>
            <a:t>T</a:t>
          </a:r>
          <a:r>
            <a:rPr lang="en-US"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EE19D0-0B10-48A0-AD7A-0215180A62F5}">
      <dgm:prSet/>
      <dgm:spPr/>
      <dgm:t>
        <a:bodyPr/>
        <a:lstStyle/>
        <a:p>
          <a:r>
            <a:rPr lang="en-US"/>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C4623771-1A55-40D7-BF25-9D39F6A82F41}">
      <dgm:prSet/>
      <dgm:spPr/>
      <dgm:t>
        <a:bodyPr/>
        <a:lstStyle/>
        <a:p>
          <a:r>
            <a:rPr lang="en-US"/>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gm:t>
    </dgm:pt>
    <dgm:pt modelId="{0C9B0D13-F81C-405C-8B5D-E1C4206E21D9}" type="parTrans" cxnId="{6175E0A8-6901-4164-BB12-1A5752C2B390}">
      <dgm:prSet/>
      <dgm:spPr/>
      <dgm:t>
        <a:bodyPr/>
        <a:lstStyle/>
        <a:p>
          <a:endParaRPr lang="en-US"/>
        </a:p>
      </dgm:t>
    </dgm:pt>
    <dgm:pt modelId="{6C9ADEF2-98A2-4248-9A10-7B705B3B6CF9}" type="sibTrans" cxnId="{6175E0A8-6901-4164-BB12-1A5752C2B390}">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2">
        <dgm:presLayoutVars>
          <dgm:chMax val="0"/>
          <dgm:bulletEnabled val="1"/>
        </dgm:presLayoutVars>
      </dgm:prSet>
      <dgm:spPr/>
    </dgm:pt>
    <dgm:pt modelId="{BCEA115D-3EC4-6546-8E64-F6BFF4B3A5C0}" type="pres">
      <dgm:prSet presAssocID="{D031F5C7-1DA8-4EC3-8182-484D76BCD8A2}" presName="spacer" presStyleCnt="0"/>
      <dgm:spPr/>
    </dgm:pt>
    <dgm:pt modelId="{918E79DA-9F36-0548-A82D-93E8CA1EA702}" type="pres">
      <dgm:prSet presAssocID="{C4623771-1A55-40D7-BF25-9D39F6A82F41}" presName="parentText" presStyleLbl="node1" presStyleIdx="1" presStyleCnt="2">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AD2E3B42-7C12-C441-BE00-F79C237567BD}" type="presOf" srcId="{C4623771-1A55-40D7-BF25-9D39F6A82F41}" destId="{918E79DA-9F36-0548-A82D-93E8CA1EA702}" srcOrd="0" destOrd="0" presId="urn:microsoft.com/office/officeart/2005/8/layout/vList2"/>
    <dgm:cxn modelId="{193B9C5F-9CBE-4542-A207-F0C3FAFA17F3}" type="presOf" srcId="{81EE19D0-0B10-48A0-AD7A-0215180A62F5}" destId="{B2369258-AAD5-5446-A4B5-1903AB1CE7BC}" srcOrd="0" destOrd="0" presId="urn:microsoft.com/office/officeart/2005/8/layout/vList2"/>
    <dgm:cxn modelId="{6175E0A8-6901-4164-BB12-1A5752C2B390}" srcId="{7FB0EA6B-CB29-407B-841A-AC849B61403B}" destId="{C4623771-1A55-40D7-BF25-9D39F6A82F41}" srcOrd="1" destOrd="0" parTransId="{0C9B0D13-F81C-405C-8B5D-E1C4206E21D9}" sibTransId="{6C9ADEF2-98A2-4248-9A10-7B705B3B6CF9}"/>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 modelId="{04B88D74-1601-924E-9354-B88DAF27E3A3}" type="presParOf" srcId="{DCCCAE82-F1CB-0B42-BBB5-80050F23585B}" destId="{BCEA115D-3EC4-6546-8E64-F6BFF4B3A5C0}" srcOrd="1" destOrd="0" presId="urn:microsoft.com/office/officeart/2005/8/layout/vList2"/>
    <dgm:cxn modelId="{B49FD64D-4670-234C-87BF-F09703130C15}" type="presParOf" srcId="{DCCCAE82-F1CB-0B42-BBB5-80050F23585B}" destId="{918E79DA-9F36-0548-A82D-93E8CA1EA70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a:t>A swap contract is an agreement between two parties to exchange a series of future cash flows, while a forward contract is an agreement for a single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C1F7DB60-D756-458C-A0C1-C6163C911FBE}" type="presOf" srcId="{27F012FC-C82D-45ED-958A-C2EA8B5E3CD8}" destId="{EE02DD46-0064-4BE7-9FDA-B9F03253C25F}" srcOrd="0" destOrd="0" presId="urn:microsoft.com/office/officeart/2018/2/layout/IconVerticalSolidList"/>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B65AD8-174B-4062-BF05-55E5FA535C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EF7827D-B6DB-4485-B0C7-8E2167C10211}">
      <dgm:prSet/>
      <dgm:spPr/>
      <dgm:t>
        <a:bodyPr/>
        <a:lstStyle/>
        <a:p>
          <a:r>
            <a:rPr lang="en-US"/>
            <a:t>By standardizing these contracts and creating an organized market with rules, regulations, and a central clearing facility, the futures markets offer an element of </a:t>
          </a:r>
          <a:r>
            <a:rPr lang="en-US">
              <a:solidFill>
                <a:srgbClr val="FF0000"/>
              </a:solidFill>
            </a:rPr>
            <a:t>liquidity</a:t>
          </a:r>
          <a:r>
            <a:rPr lang="en-US"/>
            <a:t> and </a:t>
          </a:r>
          <a:r>
            <a:rPr lang="en-US">
              <a:solidFill>
                <a:srgbClr val="FF0000"/>
              </a:solidFill>
            </a:rPr>
            <a:t>protection against loss by default.</a:t>
          </a:r>
          <a:endParaRPr lang="en-US" dirty="0">
            <a:solidFill>
              <a:srgbClr val="FF0000"/>
            </a:solidFill>
          </a:endParaRPr>
        </a:p>
      </dgm:t>
    </dgm:pt>
    <dgm:pt modelId="{39B5CF56-C446-4E10-9541-4D1001826C53}" type="parTrans" cxnId="{1DB93653-08FF-471B-B649-B9CF6EAE370F}">
      <dgm:prSet/>
      <dgm:spPr/>
      <dgm:t>
        <a:bodyPr/>
        <a:lstStyle/>
        <a:p>
          <a:endParaRPr lang="en-US"/>
        </a:p>
      </dgm:t>
    </dgm:pt>
    <dgm:pt modelId="{3E41C04B-59D8-405B-A436-1890E66ACD9F}" type="sibTrans" cxnId="{1DB93653-08FF-471B-B649-B9CF6EAE370F}">
      <dgm:prSet/>
      <dgm:spPr/>
      <dgm:t>
        <a:bodyPr/>
        <a:lstStyle/>
        <a:p>
          <a:endParaRPr lang="en-US"/>
        </a:p>
      </dgm:t>
    </dgm:pt>
    <dgm:pt modelId="{82615668-9298-41E1-B341-8A4546B2A4E5}">
      <dgm:prSet/>
      <dgm:spPr/>
      <dgm:t>
        <a:bodyPr/>
        <a:lstStyle/>
        <a:p>
          <a:r>
            <a:rPr lang="en-US"/>
            <a:t>Futures exchanges are </a:t>
          </a:r>
          <a:r>
            <a:rPr lang="en-US">
              <a:solidFill>
                <a:srgbClr val="FF0000"/>
              </a:solidFill>
            </a:rPr>
            <a:t>highly regulated </a:t>
          </a:r>
          <a:r>
            <a:rPr lang="en-US"/>
            <a:t>at the national level in all countries.</a:t>
          </a:r>
          <a:endParaRPr lang="en-US" dirty="0"/>
        </a:p>
      </dgm:t>
    </dgm:pt>
    <dgm:pt modelId="{A74D0589-7572-4312-94CA-98327AF8A4A0}" type="parTrans" cxnId="{7F222AFD-41E8-4CB4-B2A1-403C99D9F63B}">
      <dgm:prSet/>
      <dgm:spPr/>
      <dgm:t>
        <a:bodyPr/>
        <a:lstStyle/>
        <a:p>
          <a:endParaRPr lang="en-US"/>
        </a:p>
      </dgm:t>
    </dgm:pt>
    <dgm:pt modelId="{66B92007-DDF1-43ED-B4CF-AEC388F928B6}" type="sibTrans" cxnId="{7F222AFD-41E8-4CB4-B2A1-403C99D9F63B}">
      <dgm:prSet/>
      <dgm:spPr/>
      <dgm:t>
        <a:bodyPr/>
        <a:lstStyle/>
        <a:p>
          <a:endParaRPr lang="en-US"/>
        </a:p>
      </dgm:t>
    </dgm:pt>
    <dgm:pt modelId="{B2AF295F-D774-49A4-BB34-FB57A47646C2}">
      <dgm:prSet/>
      <dgm:spPr/>
      <dgm:t>
        <a:bodyPr/>
        <a:lstStyle/>
        <a:p>
          <a:r>
            <a:rPr lang="en-US"/>
            <a:t>Some futures contracts also limit daily price changes. These rules, called </a:t>
          </a:r>
          <a:r>
            <a:rPr lang="en-US">
              <a:solidFill>
                <a:srgbClr val="FF0000"/>
              </a:solidFill>
            </a:rPr>
            <a:t>price limits</a:t>
          </a:r>
          <a:r>
            <a:rPr lang="en-US"/>
            <a:t>, establish a band relative to the previous day’s settlement price within which all trades must occur. </a:t>
          </a:r>
          <a:endParaRPr lang="en-US" dirty="0"/>
        </a:p>
      </dgm:t>
    </dgm:pt>
    <dgm:pt modelId="{476ADF77-062C-4DD5-AB76-524873A84D53}" type="parTrans" cxnId="{23E907D5-C655-45F6-A5D5-5C2BFF16C164}">
      <dgm:prSet/>
      <dgm:spPr/>
      <dgm:t>
        <a:bodyPr/>
        <a:lstStyle/>
        <a:p>
          <a:endParaRPr lang="en-US"/>
        </a:p>
      </dgm:t>
    </dgm:pt>
    <dgm:pt modelId="{BF450C8A-38B2-40D2-A973-E50C5DB8734D}" type="sibTrans" cxnId="{23E907D5-C655-45F6-A5D5-5C2BFF16C164}">
      <dgm:prSet/>
      <dgm:spPr/>
      <dgm:t>
        <a:bodyPr/>
        <a:lstStyle/>
        <a:p>
          <a:endParaRPr lang="en-US"/>
        </a:p>
      </dgm:t>
    </dgm:pt>
    <dgm:pt modelId="{BFDF2C22-9BAB-45BF-A3EF-D491AEB77377}">
      <dgm:prSet/>
      <dgm:spPr/>
      <dgm:t>
        <a:bodyPr/>
        <a:lstStyle/>
        <a:p>
          <a:r>
            <a:rPr lang="en-US"/>
            <a:t>In other cases, exchanges use what is called a </a:t>
          </a:r>
          <a:r>
            <a:rPr lang="en-US">
              <a:solidFill>
                <a:srgbClr val="FF0000"/>
              </a:solidFill>
            </a:rPr>
            <a:t>circuit breaker </a:t>
          </a:r>
          <a:r>
            <a:rPr lang="en-US"/>
            <a:t>to pause intraday trading for a brief period if a price limit is reached. </a:t>
          </a:r>
          <a:endParaRPr lang="en-US" dirty="0"/>
        </a:p>
      </dgm:t>
    </dgm:pt>
    <dgm:pt modelId="{8DC2B6DC-0C6B-4418-AE81-FA5D6D322016}" type="parTrans" cxnId="{691611D9-D5AE-4585-8ED2-7834EB1C9B1B}">
      <dgm:prSet/>
      <dgm:spPr/>
      <dgm:t>
        <a:bodyPr/>
        <a:lstStyle/>
        <a:p>
          <a:endParaRPr lang="en-US"/>
        </a:p>
      </dgm:t>
    </dgm:pt>
    <dgm:pt modelId="{1882DD2C-78D8-4BC9-B831-7D26BE287A37}" type="sibTrans" cxnId="{691611D9-D5AE-4585-8ED2-7834EB1C9B1B}">
      <dgm:prSet/>
      <dgm:spPr/>
      <dgm:t>
        <a:bodyPr/>
        <a:lstStyle/>
        <a:p>
          <a:endParaRPr lang="en-US"/>
        </a:p>
      </dgm:t>
    </dgm:pt>
    <dgm:pt modelId="{84B47712-FD26-CC49-879F-0F7CAD434D73}" type="pres">
      <dgm:prSet presAssocID="{D1B65AD8-174B-4062-BF05-55E5FA535CD5}" presName="vert0" presStyleCnt="0">
        <dgm:presLayoutVars>
          <dgm:dir/>
          <dgm:animOne val="branch"/>
          <dgm:animLvl val="lvl"/>
        </dgm:presLayoutVars>
      </dgm:prSet>
      <dgm:spPr/>
    </dgm:pt>
    <dgm:pt modelId="{97DFD4A7-C2A1-C74F-A973-5F9A167B4112}" type="pres">
      <dgm:prSet presAssocID="{0EF7827D-B6DB-4485-B0C7-8E2167C10211}" presName="thickLine" presStyleLbl="alignNode1" presStyleIdx="0" presStyleCnt="4"/>
      <dgm:spPr/>
    </dgm:pt>
    <dgm:pt modelId="{7EDF30D1-633C-6D46-846D-3EC342240150}" type="pres">
      <dgm:prSet presAssocID="{0EF7827D-B6DB-4485-B0C7-8E2167C10211}" presName="horz1" presStyleCnt="0"/>
      <dgm:spPr/>
    </dgm:pt>
    <dgm:pt modelId="{560CAC27-02F5-E442-8BE3-0C95993508B0}" type="pres">
      <dgm:prSet presAssocID="{0EF7827D-B6DB-4485-B0C7-8E2167C10211}" presName="tx1" presStyleLbl="revTx" presStyleIdx="0" presStyleCnt="4"/>
      <dgm:spPr/>
    </dgm:pt>
    <dgm:pt modelId="{2AADE89F-F613-6C44-B22B-E1BB787E8F74}" type="pres">
      <dgm:prSet presAssocID="{0EF7827D-B6DB-4485-B0C7-8E2167C10211}" presName="vert1" presStyleCnt="0"/>
      <dgm:spPr/>
    </dgm:pt>
    <dgm:pt modelId="{F1D31064-4C06-1540-BE8C-5FE12E95365F}" type="pres">
      <dgm:prSet presAssocID="{82615668-9298-41E1-B341-8A4546B2A4E5}" presName="thickLine" presStyleLbl="alignNode1" presStyleIdx="1" presStyleCnt="4"/>
      <dgm:spPr/>
    </dgm:pt>
    <dgm:pt modelId="{BAC8157D-49B2-FC46-9F2A-C8C0EB942576}" type="pres">
      <dgm:prSet presAssocID="{82615668-9298-41E1-B341-8A4546B2A4E5}" presName="horz1" presStyleCnt="0"/>
      <dgm:spPr/>
    </dgm:pt>
    <dgm:pt modelId="{6E378C91-B29D-FE40-99FF-CE022965CD4C}" type="pres">
      <dgm:prSet presAssocID="{82615668-9298-41E1-B341-8A4546B2A4E5}" presName="tx1" presStyleLbl="revTx" presStyleIdx="1" presStyleCnt="4"/>
      <dgm:spPr/>
    </dgm:pt>
    <dgm:pt modelId="{B3065F60-3C0C-1442-930E-D191883BDEE3}" type="pres">
      <dgm:prSet presAssocID="{82615668-9298-41E1-B341-8A4546B2A4E5}" presName="vert1" presStyleCnt="0"/>
      <dgm:spPr/>
    </dgm:pt>
    <dgm:pt modelId="{F4F2A090-F9CA-CA40-9462-A2C95A9A2465}" type="pres">
      <dgm:prSet presAssocID="{B2AF295F-D774-49A4-BB34-FB57A47646C2}" presName="thickLine" presStyleLbl="alignNode1" presStyleIdx="2" presStyleCnt="4"/>
      <dgm:spPr/>
    </dgm:pt>
    <dgm:pt modelId="{B146FACA-EA14-2441-9596-4501AE44EE89}" type="pres">
      <dgm:prSet presAssocID="{B2AF295F-D774-49A4-BB34-FB57A47646C2}" presName="horz1" presStyleCnt="0"/>
      <dgm:spPr/>
    </dgm:pt>
    <dgm:pt modelId="{92898DB0-0AFA-804C-BE7C-226DD71C3525}" type="pres">
      <dgm:prSet presAssocID="{B2AF295F-D774-49A4-BB34-FB57A47646C2}" presName="tx1" presStyleLbl="revTx" presStyleIdx="2" presStyleCnt="4"/>
      <dgm:spPr/>
    </dgm:pt>
    <dgm:pt modelId="{DBC0AB16-076A-A145-A81F-4D4BFC568ECE}" type="pres">
      <dgm:prSet presAssocID="{B2AF295F-D774-49A4-BB34-FB57A47646C2}" presName="vert1" presStyleCnt="0"/>
      <dgm:spPr/>
    </dgm:pt>
    <dgm:pt modelId="{282D01C7-5421-FC47-B894-A52C8C71D1AA}" type="pres">
      <dgm:prSet presAssocID="{BFDF2C22-9BAB-45BF-A3EF-D491AEB77377}" presName="thickLine" presStyleLbl="alignNode1" presStyleIdx="3" presStyleCnt="4"/>
      <dgm:spPr/>
    </dgm:pt>
    <dgm:pt modelId="{CB965484-A3E5-734B-BFA5-B5C2C3DB243C}" type="pres">
      <dgm:prSet presAssocID="{BFDF2C22-9BAB-45BF-A3EF-D491AEB77377}" presName="horz1" presStyleCnt="0"/>
      <dgm:spPr/>
    </dgm:pt>
    <dgm:pt modelId="{1D8084A1-529C-284C-949D-7A4361452083}" type="pres">
      <dgm:prSet presAssocID="{BFDF2C22-9BAB-45BF-A3EF-D491AEB77377}" presName="tx1" presStyleLbl="revTx" presStyleIdx="3" presStyleCnt="4"/>
      <dgm:spPr/>
    </dgm:pt>
    <dgm:pt modelId="{2E9DD721-A7AD-CA41-A166-61DC44EBBB85}" type="pres">
      <dgm:prSet presAssocID="{BFDF2C22-9BAB-45BF-A3EF-D491AEB77377}" presName="vert1" presStyleCnt="0"/>
      <dgm:spPr/>
    </dgm:pt>
  </dgm:ptLst>
  <dgm:cxnLst>
    <dgm:cxn modelId="{330DA824-852B-4645-AB82-1B215BFF56A4}" type="presOf" srcId="{0EF7827D-B6DB-4485-B0C7-8E2167C10211}" destId="{560CAC27-02F5-E442-8BE3-0C95993508B0}" srcOrd="0" destOrd="0" presId="urn:microsoft.com/office/officeart/2008/layout/LinedList"/>
    <dgm:cxn modelId="{119A1B28-F2B4-BD40-9DA3-DE2E7B55EED4}" type="presOf" srcId="{B2AF295F-D774-49A4-BB34-FB57A47646C2}" destId="{92898DB0-0AFA-804C-BE7C-226DD71C3525}" srcOrd="0" destOrd="0" presId="urn:microsoft.com/office/officeart/2008/layout/LinedList"/>
    <dgm:cxn modelId="{1DB93653-08FF-471B-B649-B9CF6EAE370F}" srcId="{D1B65AD8-174B-4062-BF05-55E5FA535CD5}" destId="{0EF7827D-B6DB-4485-B0C7-8E2167C10211}" srcOrd="0" destOrd="0" parTransId="{39B5CF56-C446-4E10-9541-4D1001826C53}" sibTransId="{3E41C04B-59D8-405B-A436-1890E66ACD9F}"/>
    <dgm:cxn modelId="{0558FE5A-FC6E-8843-95ED-8CEEF93B335F}" type="presOf" srcId="{82615668-9298-41E1-B341-8A4546B2A4E5}" destId="{6E378C91-B29D-FE40-99FF-CE022965CD4C}" srcOrd="0" destOrd="0" presId="urn:microsoft.com/office/officeart/2008/layout/LinedList"/>
    <dgm:cxn modelId="{11DD5CD0-F450-4C43-BBB0-F6F6CA9BC59D}" type="presOf" srcId="{BFDF2C22-9BAB-45BF-A3EF-D491AEB77377}" destId="{1D8084A1-529C-284C-949D-7A4361452083}" srcOrd="0" destOrd="0" presId="urn:microsoft.com/office/officeart/2008/layout/LinedList"/>
    <dgm:cxn modelId="{23E907D5-C655-45F6-A5D5-5C2BFF16C164}" srcId="{D1B65AD8-174B-4062-BF05-55E5FA535CD5}" destId="{B2AF295F-D774-49A4-BB34-FB57A47646C2}" srcOrd="2" destOrd="0" parTransId="{476ADF77-062C-4DD5-AB76-524873A84D53}" sibTransId="{BF450C8A-38B2-40D2-A973-E50C5DB8734D}"/>
    <dgm:cxn modelId="{691611D9-D5AE-4585-8ED2-7834EB1C9B1B}" srcId="{D1B65AD8-174B-4062-BF05-55E5FA535CD5}" destId="{BFDF2C22-9BAB-45BF-A3EF-D491AEB77377}" srcOrd="3" destOrd="0" parTransId="{8DC2B6DC-0C6B-4418-AE81-FA5D6D322016}" sibTransId="{1882DD2C-78D8-4BC9-B831-7D26BE287A37}"/>
    <dgm:cxn modelId="{4A06AADC-3D82-D14C-88BF-3596FCE41453}" type="presOf" srcId="{D1B65AD8-174B-4062-BF05-55E5FA535CD5}" destId="{84B47712-FD26-CC49-879F-0F7CAD434D73}" srcOrd="0" destOrd="0" presId="urn:microsoft.com/office/officeart/2008/layout/LinedList"/>
    <dgm:cxn modelId="{7F222AFD-41E8-4CB4-B2A1-403C99D9F63B}" srcId="{D1B65AD8-174B-4062-BF05-55E5FA535CD5}" destId="{82615668-9298-41E1-B341-8A4546B2A4E5}" srcOrd="1" destOrd="0" parTransId="{A74D0589-7572-4312-94CA-98327AF8A4A0}" sibTransId="{66B92007-DDF1-43ED-B4CF-AEC388F928B6}"/>
    <dgm:cxn modelId="{24C29948-7D97-A441-B16E-F54C38130A5A}" type="presParOf" srcId="{84B47712-FD26-CC49-879F-0F7CAD434D73}" destId="{97DFD4A7-C2A1-C74F-A973-5F9A167B4112}" srcOrd="0" destOrd="0" presId="urn:microsoft.com/office/officeart/2008/layout/LinedList"/>
    <dgm:cxn modelId="{153DC5AC-C539-0749-A341-D838AEC46272}" type="presParOf" srcId="{84B47712-FD26-CC49-879F-0F7CAD434D73}" destId="{7EDF30D1-633C-6D46-846D-3EC342240150}" srcOrd="1" destOrd="0" presId="urn:microsoft.com/office/officeart/2008/layout/LinedList"/>
    <dgm:cxn modelId="{7BBBF3D3-9407-1E4E-953C-8666A1683978}" type="presParOf" srcId="{7EDF30D1-633C-6D46-846D-3EC342240150}" destId="{560CAC27-02F5-E442-8BE3-0C95993508B0}" srcOrd="0" destOrd="0" presId="urn:microsoft.com/office/officeart/2008/layout/LinedList"/>
    <dgm:cxn modelId="{7DBDBD11-B45E-F24F-B281-604E293FDE1C}" type="presParOf" srcId="{7EDF30D1-633C-6D46-846D-3EC342240150}" destId="{2AADE89F-F613-6C44-B22B-E1BB787E8F74}" srcOrd="1" destOrd="0" presId="urn:microsoft.com/office/officeart/2008/layout/LinedList"/>
    <dgm:cxn modelId="{7BA57D08-E205-3D4F-9246-905C0DCE7AC8}" type="presParOf" srcId="{84B47712-FD26-CC49-879F-0F7CAD434D73}" destId="{F1D31064-4C06-1540-BE8C-5FE12E95365F}" srcOrd="2" destOrd="0" presId="urn:microsoft.com/office/officeart/2008/layout/LinedList"/>
    <dgm:cxn modelId="{885960B7-A465-244E-B161-E0FE24240E2B}" type="presParOf" srcId="{84B47712-FD26-CC49-879F-0F7CAD434D73}" destId="{BAC8157D-49B2-FC46-9F2A-C8C0EB942576}" srcOrd="3" destOrd="0" presId="urn:microsoft.com/office/officeart/2008/layout/LinedList"/>
    <dgm:cxn modelId="{4A1B3A86-4051-124F-B953-B752791E51B0}" type="presParOf" srcId="{BAC8157D-49B2-FC46-9F2A-C8C0EB942576}" destId="{6E378C91-B29D-FE40-99FF-CE022965CD4C}" srcOrd="0" destOrd="0" presId="urn:microsoft.com/office/officeart/2008/layout/LinedList"/>
    <dgm:cxn modelId="{561C65C4-19E3-174E-832C-C205451A87F7}" type="presParOf" srcId="{BAC8157D-49B2-FC46-9F2A-C8C0EB942576}" destId="{B3065F60-3C0C-1442-930E-D191883BDEE3}" srcOrd="1" destOrd="0" presId="urn:microsoft.com/office/officeart/2008/layout/LinedList"/>
    <dgm:cxn modelId="{4DDE1B70-C10D-794A-A0D6-60F01EB8C0A7}" type="presParOf" srcId="{84B47712-FD26-CC49-879F-0F7CAD434D73}" destId="{F4F2A090-F9CA-CA40-9462-A2C95A9A2465}" srcOrd="4" destOrd="0" presId="urn:microsoft.com/office/officeart/2008/layout/LinedList"/>
    <dgm:cxn modelId="{04C040A7-2076-5143-ACF0-F2DA2D0B33E0}" type="presParOf" srcId="{84B47712-FD26-CC49-879F-0F7CAD434D73}" destId="{B146FACA-EA14-2441-9596-4501AE44EE89}" srcOrd="5" destOrd="0" presId="urn:microsoft.com/office/officeart/2008/layout/LinedList"/>
    <dgm:cxn modelId="{5E9B6BA9-49BC-774A-A4FB-C6CEA3DE5D76}" type="presParOf" srcId="{B146FACA-EA14-2441-9596-4501AE44EE89}" destId="{92898DB0-0AFA-804C-BE7C-226DD71C3525}" srcOrd="0" destOrd="0" presId="urn:microsoft.com/office/officeart/2008/layout/LinedList"/>
    <dgm:cxn modelId="{60C836D7-F297-1847-B8EF-7829A1F74469}" type="presParOf" srcId="{B146FACA-EA14-2441-9596-4501AE44EE89}" destId="{DBC0AB16-076A-A145-A81F-4D4BFC568ECE}" srcOrd="1" destOrd="0" presId="urn:microsoft.com/office/officeart/2008/layout/LinedList"/>
    <dgm:cxn modelId="{F4818542-267F-0449-91D4-DF01FDDA5A93}" type="presParOf" srcId="{84B47712-FD26-CC49-879F-0F7CAD434D73}" destId="{282D01C7-5421-FC47-B894-A52C8C71D1AA}" srcOrd="6" destOrd="0" presId="urn:microsoft.com/office/officeart/2008/layout/LinedList"/>
    <dgm:cxn modelId="{74415844-A81D-6749-8360-ECB25F3FF792}" type="presParOf" srcId="{84B47712-FD26-CC49-879F-0F7CAD434D73}" destId="{CB965484-A3E5-734B-BFA5-B5C2C3DB243C}" srcOrd="7" destOrd="0" presId="urn:microsoft.com/office/officeart/2008/layout/LinedList"/>
    <dgm:cxn modelId="{702404BC-9EE2-CF48-89F4-391F2FD48BF5}" type="presParOf" srcId="{CB965484-A3E5-734B-BFA5-B5C2C3DB243C}" destId="{1D8084A1-529C-284C-949D-7A4361452083}" srcOrd="0" destOrd="0" presId="urn:microsoft.com/office/officeart/2008/layout/LinedList"/>
    <dgm:cxn modelId="{6F3949F2-CAFF-A342-99C1-14EC46D1E20D}" type="presParOf" srcId="{CB965484-A3E5-734B-BFA5-B5C2C3DB243C}" destId="{2E9DD721-A7AD-CA41-A166-61DC44EBBB8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FDCF0449-7603-334C-AFFF-E96F26A2DDDD}" type="presOf" srcId="{5DB131D5-AEE7-4E6F-A455-562802529600}" destId="{DBB0D78E-D296-DF44-BA66-866DC8AD8E63}" srcOrd="1"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A88CA95D-9AF8-44FE-BC8C-56C1E44A1AB6}" srcId="{46F2EFDA-B58B-4CA7-B0B4-49D268CA8BD5}" destId="{F9900BC1-FAD1-45C6-BC7D-55F3FB3ADA7E}" srcOrd="0" destOrd="0" parTransId="{5E59B528-53FB-4019-887F-BC2F09DC9A93}" sibTransId="{738C1311-97B3-4885-88EA-2EDAE09354CE}"/>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a:t>Definition : A credit derivative is a class of derivative contracts between two parties, a credit protection buyer and a credit protection seller,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a:t>Buyer:</a:t>
          </a:r>
          <a:r>
            <a:rPr lang="zh-CN"/>
            <a:t>面临信用风险，买入信用保护</a:t>
          </a:r>
          <a:endParaRPr lang="en-US"/>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a:t>Seller:</a:t>
          </a:r>
          <a:r>
            <a:rPr lang="zh-CN"/>
            <a:t>卖出信用保护</a:t>
          </a:r>
          <a:endParaRPr lang="en-US"/>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i="1" kern="1200" dirty="0"/>
            <a:t>Definition: A forward contract is an </a:t>
          </a:r>
          <a:r>
            <a:rPr lang="en-US" sz="1900" i="1" kern="1200" dirty="0">
              <a:solidFill>
                <a:srgbClr val="FF0000"/>
              </a:solidFill>
            </a:rPr>
            <a:t>over-the-counter </a:t>
          </a:r>
          <a:r>
            <a:rPr lang="en-US" sz="1900" i="1" kern="1200" dirty="0"/>
            <a:t>(OTC) derivative in which two counterparties agree that one counterparty, </a:t>
          </a:r>
          <a:r>
            <a:rPr lang="en-US" sz="1900" i="1" kern="1200" dirty="0">
              <a:solidFill>
                <a:srgbClr val="FF0000"/>
              </a:solidFill>
            </a:rPr>
            <a:t>the buyer</a:t>
          </a:r>
          <a:r>
            <a:rPr lang="en-US" sz="1900" i="1" kern="1200" dirty="0"/>
            <a:t>, will purchase an </a:t>
          </a:r>
          <a:r>
            <a:rPr lang="en-US" sz="1900" i="1" kern="1200" dirty="0">
              <a:solidFill>
                <a:srgbClr val="FF0000"/>
              </a:solidFill>
            </a:rPr>
            <a:t>underlying</a:t>
          </a:r>
          <a:r>
            <a:rPr lang="en-US" sz="1900" i="1" kern="1200" dirty="0"/>
            <a:t> from the other counterparty, </a:t>
          </a:r>
          <a:r>
            <a:rPr lang="en-US" sz="1900" i="1" kern="1200" dirty="0">
              <a:solidFill>
                <a:srgbClr val="FF0000"/>
              </a:solidFill>
            </a:rPr>
            <a:t>the seller</a:t>
          </a:r>
          <a:r>
            <a:rPr lang="en-US" sz="1900" i="1" kern="1200" dirty="0"/>
            <a:t>, </a:t>
          </a:r>
          <a:r>
            <a:rPr lang="en-US" sz="1900" i="1" kern="1200" dirty="0">
              <a:solidFill>
                <a:srgbClr val="FF0000"/>
              </a:solidFill>
            </a:rPr>
            <a:t>in the future </a:t>
          </a:r>
          <a:r>
            <a:rPr lang="en-US" sz="1900" i="1" kern="1200" dirty="0"/>
            <a:t>at a </a:t>
          </a:r>
          <a:r>
            <a:rPr lang="en-US" sz="1900" i="1" kern="1200" dirty="0">
              <a:solidFill>
                <a:srgbClr val="FF0000"/>
              </a:solidFill>
            </a:rPr>
            <a:t>pre-agreed fixed price</a:t>
          </a:r>
          <a:r>
            <a:rPr lang="en-US" sz="1900" i="1" kern="1200" dirty="0"/>
            <a:t>. </a:t>
          </a:r>
          <a:endParaRPr lang="en-US" sz="1900" kern="1200" dirty="0"/>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These markets are known as </a:t>
          </a:r>
          <a:r>
            <a:rPr lang="en-US" sz="1900" b="1" kern="1200" dirty="0">
              <a:solidFill>
                <a:srgbClr val="FF0000"/>
              </a:solidFill>
            </a:rPr>
            <a:t>cash markets </a:t>
          </a:r>
          <a:r>
            <a:rPr lang="en-US" sz="1900" kern="1200" dirty="0"/>
            <a:t>or </a:t>
          </a:r>
          <a:r>
            <a:rPr lang="en-US" sz="1900" b="1" kern="1200" dirty="0">
              <a:solidFill>
                <a:srgbClr val="FF0000"/>
              </a:solidFill>
            </a:rPr>
            <a:t>spot markets </a:t>
          </a:r>
          <a:r>
            <a:rPr lang="en-US" sz="1900" kern="1200" dirty="0"/>
            <a:t>in which specific assets are exchanged at current prices referred to as </a:t>
          </a:r>
          <a:r>
            <a:rPr lang="en-US" sz="1900" b="1" kern="1200" dirty="0">
              <a:solidFill>
                <a:srgbClr val="FF0000"/>
              </a:solidFill>
            </a:rPr>
            <a:t>cash prices </a:t>
          </a:r>
          <a:r>
            <a:rPr lang="en-US" sz="1900" kern="1200" dirty="0"/>
            <a:t>or </a:t>
          </a:r>
          <a:r>
            <a:rPr lang="en-US" sz="1900" b="1" kern="1200" dirty="0">
              <a:solidFill>
                <a:srgbClr val="FF0000"/>
              </a:solidFill>
            </a:rPr>
            <a:t>spot prices</a:t>
          </a:r>
          <a:r>
            <a:rPr lang="en-US" sz="19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At time </a:t>
          </a:r>
          <a:r>
            <a:rPr lang="en-US" sz="1900" i="1" kern="1200" dirty="0"/>
            <a:t>t </a:t>
          </a:r>
          <a:r>
            <a:rPr lang="en-US" sz="1900" kern="1200" dirty="0"/>
            <a:t>= 0, the counterparties do not exchange a payment upfront but, rather, agree on delivery of the underlying at time </a:t>
          </a:r>
          <a:r>
            <a:rPr lang="en-US" sz="1900" i="1" kern="1200" dirty="0"/>
            <a:t>T </a:t>
          </a:r>
          <a:r>
            <a:rPr lang="en-US" sz="1900" kern="1200" dirty="0"/>
            <a:t>for a </a:t>
          </a:r>
          <a:r>
            <a:rPr lang="en-US" sz="1900" b="1" kern="1200" dirty="0">
              <a:solidFill>
                <a:srgbClr val="FF0000"/>
              </a:solidFill>
            </a:rPr>
            <a:t>forward price </a:t>
          </a:r>
          <a:r>
            <a:rPr lang="en-US" sz="1900" kern="1200" dirty="0"/>
            <a:t>of </a:t>
          </a:r>
          <a:r>
            <a:rPr lang="en-US" sz="1900" i="1" kern="1200" dirty="0">
              <a:solidFill>
                <a:srgbClr val="FF0000"/>
              </a:solidFill>
            </a:rPr>
            <a:t>F</a:t>
          </a:r>
          <a:r>
            <a:rPr lang="en-US" sz="1900" kern="1200" baseline="-25000" dirty="0">
              <a:solidFill>
                <a:srgbClr val="FF0000"/>
              </a:solidFill>
            </a:rPr>
            <a:t>0</a:t>
          </a:r>
          <a:r>
            <a:rPr lang="en-US" sz="1900" kern="1200" dirty="0">
              <a:solidFill>
                <a:srgbClr val="FF0000"/>
              </a:solidFill>
            </a:rPr>
            <a:t>(</a:t>
          </a:r>
          <a:r>
            <a:rPr lang="en-US" sz="1900" i="1" kern="1200" dirty="0">
              <a:solidFill>
                <a:srgbClr val="FF0000"/>
              </a:solidFill>
            </a:rPr>
            <a:t>T</a:t>
          </a:r>
          <a:r>
            <a:rPr lang="en-US" sz="1900" kern="1200" dirty="0">
              <a:solidFill>
                <a:srgbClr val="FF0000"/>
              </a:solidFill>
            </a:rPr>
            <a:t>)</a:t>
          </a:r>
          <a:r>
            <a:rPr lang="en-US" sz="19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75239"/>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92983" y="168222"/>
        <a:ext cx="9534106" cy="1718794"/>
      </dsp:txXfrm>
    </dsp:sp>
    <dsp:sp modelId="{918E79DA-9F36-0548-A82D-93E8CA1EA702}">
      <dsp:nvSpPr>
        <dsp:cNvPr id="0" name=""/>
        <dsp:cNvSpPr/>
      </dsp:nvSpPr>
      <dsp:spPr>
        <a:xfrm>
          <a:off x="0" y="2043360"/>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sp:txBody>
      <dsp:txXfrm>
        <a:off x="92983" y="2136343"/>
        <a:ext cx="9534106" cy="171879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711200">
            <a:lnSpc>
              <a:spcPct val="100000"/>
            </a:lnSpc>
            <a:spcBef>
              <a:spcPct val="0"/>
            </a:spcBef>
            <a:spcAft>
              <a:spcPct val="35000"/>
            </a:spcAft>
            <a:buNone/>
          </a:pPr>
          <a:r>
            <a:rPr lang="en-US" sz="1600" kern="1200"/>
            <a:t>A swap contract is an agreement between two parties to exchange a series of future cash flows, while a forward contract is an agreement for a single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711200">
            <a:lnSpc>
              <a:spcPct val="100000"/>
            </a:lnSpc>
            <a:spcBef>
              <a:spcPct val="0"/>
            </a:spcBef>
            <a:spcAft>
              <a:spcPct val="35000"/>
            </a:spcAft>
            <a:buNone/>
          </a:pPr>
          <a:r>
            <a:rPr lang="en-US" sz="1600" kern="1200" dirty="0"/>
            <a:t>Interest rate swaps are similar to forwards in that both contracts are firm commitments with symmetric payoff profiles and no cash is exchanged at inception, but they differ in that the </a:t>
          </a:r>
          <a:r>
            <a:rPr lang="en-US" sz="1600" kern="1200" dirty="0">
              <a:solidFill>
                <a:srgbClr val="FF0000"/>
              </a:solidFill>
            </a:rPr>
            <a:t>fixed swap rate is constant</a:t>
          </a:r>
          <a:r>
            <a:rPr lang="en-US" sz="1600" kern="1200" dirty="0"/>
            <a:t>, whereas a series of forward contracts has </a:t>
          </a:r>
          <a:r>
            <a:rPr lang="en-US" sz="1600" kern="1200" dirty="0">
              <a:solidFill>
                <a:srgbClr val="FF0000"/>
              </a:solidFill>
            </a:rPr>
            <a:t>different forward rates </a:t>
          </a:r>
          <a:r>
            <a:rPr lang="en-US" sz="16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711200">
            <a:lnSpc>
              <a:spcPct val="100000"/>
            </a:lnSpc>
            <a:spcBef>
              <a:spcPct val="0"/>
            </a:spcBef>
            <a:spcAft>
              <a:spcPct val="35000"/>
            </a:spcAft>
            <a:buNone/>
          </a:pPr>
          <a:r>
            <a:rPr lang="en-US" sz="1600" kern="1200" dirty="0">
              <a:solidFill>
                <a:srgbClr val="FF0000"/>
              </a:solidFill>
            </a:rPr>
            <a:t>FRA</a:t>
          </a:r>
          <a:r>
            <a:rPr lang="en-US" sz="1600" kern="1200" dirty="0"/>
            <a:t> has a </a:t>
          </a:r>
          <a:r>
            <a:rPr lang="en-US" sz="1600" kern="1200" dirty="0">
              <a:solidFill>
                <a:srgbClr val="FF0000"/>
              </a:solidFill>
            </a:rPr>
            <a:t>single</a:t>
          </a:r>
          <a:r>
            <a:rPr lang="en-US" sz="1600" kern="1200" dirty="0"/>
            <a:t> </a:t>
          </a:r>
          <a:r>
            <a:rPr lang="en-US" sz="1600" kern="1200" dirty="0">
              <a:solidFill>
                <a:srgbClr val="FF0000"/>
              </a:solidFill>
            </a:rPr>
            <a:t>settlement</a:t>
          </a:r>
          <a:r>
            <a:rPr lang="en-US" sz="1600" kern="1200" dirty="0"/>
            <a:t>, which occurs at the </a:t>
          </a:r>
          <a:r>
            <a:rPr lang="en-US" sz="1600" kern="1200" dirty="0">
              <a:solidFill>
                <a:srgbClr val="FF0000"/>
              </a:solidFill>
            </a:rPr>
            <a:t>beginning</a:t>
          </a:r>
          <a:r>
            <a:rPr lang="en-US" sz="1600" kern="1200" dirty="0"/>
            <a:t> of an interest period, while a standard </a:t>
          </a:r>
          <a:r>
            <a:rPr lang="en-US" sz="1600" kern="1200" dirty="0">
              <a:solidFill>
                <a:srgbClr val="FF0000"/>
              </a:solidFill>
            </a:rPr>
            <a:t>swap</a:t>
          </a:r>
          <a:r>
            <a:rPr lang="en-US" sz="1600" kern="1200" dirty="0"/>
            <a:t> has </a:t>
          </a:r>
          <a:r>
            <a:rPr lang="en-US" sz="1600" kern="1200" dirty="0">
              <a:solidFill>
                <a:srgbClr val="FF0000"/>
              </a:solidFill>
            </a:rPr>
            <a:t>periodic settlements</a:t>
          </a:r>
          <a:r>
            <a:rPr lang="en-US" sz="1600" kern="1200" dirty="0"/>
            <a:t>, which occur at the </a:t>
          </a:r>
          <a:r>
            <a:rPr lang="en-US" sz="1600" kern="1200" dirty="0">
              <a:solidFill>
                <a:srgbClr val="FF0000"/>
              </a:solidFill>
            </a:rPr>
            <a:t>end</a:t>
          </a:r>
          <a:r>
            <a:rPr lang="en-US" sz="16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FD4A7-C2A1-C74F-A973-5F9A167B4112}">
      <dsp:nvSpPr>
        <dsp:cNvPr id="0" name=""/>
        <dsp:cNvSpPr/>
      </dsp:nvSpPr>
      <dsp:spPr>
        <a:xfrm>
          <a:off x="0" y="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0CAC27-02F5-E442-8BE3-0C95993508B0}">
      <dsp:nvSpPr>
        <dsp:cNvPr id="0" name=""/>
        <dsp:cNvSpPr/>
      </dsp:nvSpPr>
      <dsp:spPr>
        <a:xfrm>
          <a:off x="0" y="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By standardizing these contracts and creating an organized market with rules, regulations, and a central clearing facility, the futures markets offer an element of </a:t>
          </a:r>
          <a:r>
            <a:rPr lang="en-US" sz="2000" kern="1200">
              <a:solidFill>
                <a:srgbClr val="FF0000"/>
              </a:solidFill>
            </a:rPr>
            <a:t>liquidity</a:t>
          </a:r>
          <a:r>
            <a:rPr lang="en-US" sz="2000" kern="1200"/>
            <a:t> and </a:t>
          </a:r>
          <a:r>
            <a:rPr lang="en-US" sz="2000" kern="1200">
              <a:solidFill>
                <a:srgbClr val="FF0000"/>
              </a:solidFill>
            </a:rPr>
            <a:t>protection against loss by default.</a:t>
          </a:r>
          <a:endParaRPr lang="en-US" sz="2000" kern="1200" dirty="0">
            <a:solidFill>
              <a:srgbClr val="FF0000"/>
            </a:solidFill>
          </a:endParaRPr>
        </a:p>
      </dsp:txBody>
      <dsp:txXfrm>
        <a:off x="0" y="0"/>
        <a:ext cx="9720072" cy="1005840"/>
      </dsp:txXfrm>
    </dsp:sp>
    <dsp:sp modelId="{F1D31064-4C06-1540-BE8C-5FE12E95365F}">
      <dsp:nvSpPr>
        <dsp:cNvPr id="0" name=""/>
        <dsp:cNvSpPr/>
      </dsp:nvSpPr>
      <dsp:spPr>
        <a:xfrm>
          <a:off x="0" y="100584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378C91-B29D-FE40-99FF-CE022965CD4C}">
      <dsp:nvSpPr>
        <dsp:cNvPr id="0" name=""/>
        <dsp:cNvSpPr/>
      </dsp:nvSpPr>
      <dsp:spPr>
        <a:xfrm>
          <a:off x="0" y="100584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Futures exchanges are </a:t>
          </a:r>
          <a:r>
            <a:rPr lang="en-US" sz="2000" kern="1200">
              <a:solidFill>
                <a:srgbClr val="FF0000"/>
              </a:solidFill>
            </a:rPr>
            <a:t>highly regulated </a:t>
          </a:r>
          <a:r>
            <a:rPr lang="en-US" sz="2000" kern="1200"/>
            <a:t>at the national level in all countries.</a:t>
          </a:r>
          <a:endParaRPr lang="en-US" sz="2000" kern="1200" dirty="0"/>
        </a:p>
      </dsp:txBody>
      <dsp:txXfrm>
        <a:off x="0" y="1005840"/>
        <a:ext cx="9720072" cy="1005840"/>
      </dsp:txXfrm>
    </dsp:sp>
    <dsp:sp modelId="{F4F2A090-F9CA-CA40-9462-A2C95A9A2465}">
      <dsp:nvSpPr>
        <dsp:cNvPr id="0" name=""/>
        <dsp:cNvSpPr/>
      </dsp:nvSpPr>
      <dsp:spPr>
        <a:xfrm>
          <a:off x="0" y="201168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898DB0-0AFA-804C-BE7C-226DD71C3525}">
      <dsp:nvSpPr>
        <dsp:cNvPr id="0" name=""/>
        <dsp:cNvSpPr/>
      </dsp:nvSpPr>
      <dsp:spPr>
        <a:xfrm>
          <a:off x="0" y="201168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Some futures contracts also limit daily price changes. These rules, called </a:t>
          </a:r>
          <a:r>
            <a:rPr lang="en-US" sz="2000" kern="1200">
              <a:solidFill>
                <a:srgbClr val="FF0000"/>
              </a:solidFill>
            </a:rPr>
            <a:t>price limits</a:t>
          </a:r>
          <a:r>
            <a:rPr lang="en-US" sz="2000" kern="1200"/>
            <a:t>, establish a band relative to the previous day’s settlement price within which all trades must occur. </a:t>
          </a:r>
          <a:endParaRPr lang="en-US" sz="2000" kern="1200" dirty="0"/>
        </a:p>
      </dsp:txBody>
      <dsp:txXfrm>
        <a:off x="0" y="2011680"/>
        <a:ext cx="9720072" cy="1005840"/>
      </dsp:txXfrm>
    </dsp:sp>
    <dsp:sp modelId="{282D01C7-5421-FC47-B894-A52C8C71D1AA}">
      <dsp:nvSpPr>
        <dsp:cNvPr id="0" name=""/>
        <dsp:cNvSpPr/>
      </dsp:nvSpPr>
      <dsp:spPr>
        <a:xfrm>
          <a:off x="0" y="301752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8084A1-529C-284C-949D-7A4361452083}">
      <dsp:nvSpPr>
        <dsp:cNvPr id="0" name=""/>
        <dsp:cNvSpPr/>
      </dsp:nvSpPr>
      <dsp:spPr>
        <a:xfrm>
          <a:off x="0" y="301752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 other cases, exchanges use what is called a </a:t>
          </a:r>
          <a:r>
            <a:rPr lang="en-US" sz="2000" kern="1200">
              <a:solidFill>
                <a:srgbClr val="FF0000"/>
              </a:solidFill>
            </a:rPr>
            <a:t>circuit breaker </a:t>
          </a:r>
          <a:r>
            <a:rPr lang="en-US" sz="2000" kern="1200"/>
            <a:t>to pause intraday trading for a brief period if a price limit is reached. </a:t>
          </a:r>
          <a:endParaRPr lang="en-US" sz="2000" kern="1200" dirty="0"/>
        </a:p>
      </dsp:txBody>
      <dsp:txXfrm>
        <a:off x="0" y="3017520"/>
        <a:ext cx="9720072" cy="1005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Definition : A credit derivative is a class of derivative contracts between two parties, a credit protection buyer and a credit protection seller,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Buyer:</a:t>
          </a:r>
          <a:r>
            <a:rPr lang="zh-CN" sz="1900" kern="1200"/>
            <a:t>面临信用风险，买入信用保护</a:t>
          </a:r>
          <a:endParaRPr lang="en-US" sz="1900" kern="120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Seller:</a:t>
          </a:r>
          <a:r>
            <a:rPr lang="zh-CN" sz="1900" kern="1200"/>
            <a:t>卖出信用保护</a:t>
          </a:r>
          <a:endParaRPr lang="en-US" sz="1900" kern="120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8/24/22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8/24/22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8/24/22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8/24/22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8/24/22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8/24/22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dirty="0"/>
              <a:t>Derivatives</a:t>
            </a:r>
            <a:br>
              <a:rPr lang="en-US" dirty="0"/>
            </a:br>
            <a:r>
              <a:rPr lang="en-US" altLang="zh-CN" sz="3600" dirty="0"/>
              <a:t>Definition of derivatives</a:t>
            </a:r>
            <a:endParaRPr lang="en-US" sz="3600" dirty="0"/>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Futures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354A-E477-4616-83A2-BD4AC1206110}"/>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E0C5A04C-3E9B-479A-BC64-0A200712E0E4}"/>
              </a:ext>
            </a:extLst>
          </p:cNvPr>
          <p:cNvSpPr>
            <a:spLocks noGrp="1"/>
          </p:cNvSpPr>
          <p:nvPr>
            <p:ph idx="1"/>
          </p:nvPr>
        </p:nvSpPr>
        <p:spPr/>
        <p:txBody>
          <a:bodyPr>
            <a:normAutofit/>
          </a:bodyPr>
          <a:lstStyle/>
          <a:p>
            <a:r>
              <a:rPr lang="en-US" dirty="0"/>
              <a:t>1.Which of the following is not an advantage of derivative markets?</a:t>
            </a:r>
          </a:p>
          <a:p>
            <a:pPr lvl="1"/>
            <a:r>
              <a:rPr lang="en-US" dirty="0"/>
              <a:t>A They are less volatile than spot markets.</a:t>
            </a:r>
          </a:p>
          <a:p>
            <a:pPr lvl="1"/>
            <a:r>
              <a:rPr lang="en-US" dirty="0"/>
              <a:t>B They facilitate the allocation of risk in the market.</a:t>
            </a:r>
          </a:p>
          <a:p>
            <a:pPr lvl="1"/>
            <a:r>
              <a:rPr lang="en-US" dirty="0"/>
              <a:t>C They incur lower transaction costs than spot markets.</a:t>
            </a:r>
          </a:p>
          <a:p>
            <a:r>
              <a:rPr lang="en-US" dirty="0"/>
              <a:t>2.Which of the following pieces of information is not </a:t>
            </a:r>
            <a:r>
              <a:rPr lang="en-US" dirty="0">
                <a:solidFill>
                  <a:srgbClr val="FF0000"/>
                </a:solidFill>
              </a:rPr>
              <a:t>conveyed</a:t>
            </a:r>
            <a:r>
              <a:rPr lang="en-US" dirty="0"/>
              <a:t> by at least one type of derivative?</a:t>
            </a:r>
          </a:p>
          <a:p>
            <a:pPr lvl="1"/>
            <a:r>
              <a:rPr lang="en-US" dirty="0"/>
              <a:t>A The volatility of the underlying</a:t>
            </a:r>
          </a:p>
          <a:p>
            <a:pPr lvl="1"/>
            <a:r>
              <a:rPr lang="en-US" dirty="0"/>
              <a:t>B The most widely used strategy of the underlying</a:t>
            </a:r>
          </a:p>
          <a:p>
            <a:pPr lvl="1"/>
            <a:r>
              <a:rPr lang="en-US" dirty="0"/>
              <a:t>C The price at which uncertainty in the underlying can be eliminated</a:t>
            </a:r>
          </a:p>
        </p:txBody>
      </p:sp>
    </p:spTree>
    <p:extLst>
      <p:ext uri="{BB962C8B-B14F-4D97-AF65-F5344CB8AC3E}">
        <p14:creationId xmlns:p14="http://schemas.microsoft.com/office/powerpoint/2010/main" val="6798713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77FE-41FA-4F07-9556-77EA5BAC14A6}"/>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S</a:t>
            </a:r>
            <a:r>
              <a:rPr lang="en-US" altLang="zh-CN" sz="4000" dirty="0"/>
              <a:t>peculation and gambling</a:t>
            </a:r>
            <a:endParaRPr lang="en-US" sz="4000" dirty="0"/>
          </a:p>
        </p:txBody>
      </p:sp>
      <p:sp>
        <p:nvSpPr>
          <p:cNvPr id="3" name="Content Placeholder 2">
            <a:extLst>
              <a:ext uri="{FF2B5EF4-FFF2-40B4-BE49-F238E27FC236}">
                <a16:creationId xmlns:a16="http://schemas.microsoft.com/office/drawing/2014/main" id="{362F09A5-A3CB-4782-B9F6-D1BE6C31A73F}"/>
              </a:ext>
            </a:extLst>
          </p:cNvPr>
          <p:cNvSpPr>
            <a:spLocks noGrp="1"/>
          </p:cNvSpPr>
          <p:nvPr>
            <p:ph idx="1"/>
          </p:nvPr>
        </p:nvSpPr>
        <p:spPr/>
        <p:txBody>
          <a:bodyPr/>
          <a:lstStyle/>
          <a:p>
            <a:r>
              <a:rPr lang="en-US" dirty="0"/>
              <a:t>Speculators are often thought to be </a:t>
            </a:r>
            <a:r>
              <a:rPr lang="en-US" dirty="0">
                <a:solidFill>
                  <a:srgbClr val="FF0000"/>
                </a:solidFill>
              </a:rPr>
              <a:t>short- term traders </a:t>
            </a:r>
            <a:r>
              <a:rPr lang="en-US" dirty="0"/>
              <a:t>who attempt to exploit temporary inefficiencies.</a:t>
            </a:r>
          </a:p>
          <a:p>
            <a:r>
              <a:rPr lang="en-US" dirty="0"/>
              <a:t>Speculators are thought to engage in </a:t>
            </a:r>
            <a:r>
              <a:rPr lang="en-US" dirty="0">
                <a:solidFill>
                  <a:srgbClr val="FF0000"/>
                </a:solidFill>
              </a:rPr>
              <a:t>price manipulation </a:t>
            </a:r>
            <a:r>
              <a:rPr lang="en-US" dirty="0"/>
              <a:t>and to trade at extreme prices.</a:t>
            </a:r>
          </a:p>
          <a:p>
            <a:r>
              <a:rPr lang="en-US" dirty="0"/>
              <a:t>The profits from short- term trading are almost always taxed </a:t>
            </a:r>
            <a:r>
              <a:rPr lang="en-US" dirty="0">
                <a:solidFill>
                  <a:srgbClr val="FF0000"/>
                </a:solidFill>
              </a:rPr>
              <a:t>more heavily </a:t>
            </a:r>
            <a:r>
              <a:rPr lang="en-US" dirty="0"/>
              <a:t>than the profits from long- term trading.</a:t>
            </a:r>
          </a:p>
          <a:p>
            <a:endParaRPr lang="en-US" dirty="0"/>
          </a:p>
        </p:txBody>
      </p:sp>
    </p:spTree>
    <p:extLst>
      <p:ext uri="{BB962C8B-B14F-4D97-AF65-F5344CB8AC3E}">
        <p14:creationId xmlns:p14="http://schemas.microsoft.com/office/powerpoint/2010/main" val="1337825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C202-64F2-44D8-9E40-0887E8F7325A}"/>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Destabilization and Systemic Risk</a:t>
            </a:r>
          </a:p>
        </p:txBody>
      </p:sp>
      <p:sp>
        <p:nvSpPr>
          <p:cNvPr id="3" name="Content Placeholder 2">
            <a:extLst>
              <a:ext uri="{FF2B5EF4-FFF2-40B4-BE49-F238E27FC236}">
                <a16:creationId xmlns:a16="http://schemas.microsoft.com/office/drawing/2014/main" id="{00AFAD99-D187-4A05-BD57-E28833651C75}"/>
              </a:ext>
            </a:extLst>
          </p:cNvPr>
          <p:cNvSpPr>
            <a:spLocks noGrp="1"/>
          </p:cNvSpPr>
          <p:nvPr>
            <p:ph idx="1"/>
          </p:nvPr>
        </p:nvSpPr>
        <p:spPr/>
        <p:txBody>
          <a:bodyPr>
            <a:normAutofit fontScale="92500"/>
          </a:bodyPr>
          <a:lstStyle/>
          <a:p>
            <a:r>
              <a:rPr lang="en-US" dirty="0"/>
              <a:t>Defaults by speculators can then lead to defaults by their creditors, their creditors’ creditors, and so on. These effects can, therefore, be systemic and reflect an epidemic </a:t>
            </a:r>
            <a:r>
              <a:rPr lang="en-US" dirty="0">
                <a:solidFill>
                  <a:srgbClr val="FF0000"/>
                </a:solidFill>
              </a:rPr>
              <a:t>contagion</a:t>
            </a:r>
            <a:r>
              <a:rPr lang="en-US" dirty="0"/>
              <a:t> whereby instability can spread throughout markets and an economy, if not the entire world.</a:t>
            </a:r>
          </a:p>
          <a:p>
            <a:r>
              <a:rPr lang="en-US" dirty="0"/>
              <a:t>Such effects occurred in the </a:t>
            </a:r>
            <a:r>
              <a:rPr lang="en-US" dirty="0">
                <a:solidFill>
                  <a:srgbClr val="FF0000"/>
                </a:solidFill>
              </a:rPr>
              <a:t>Long- Term Capital Management </a:t>
            </a:r>
            <a:r>
              <a:rPr lang="en-US" dirty="0"/>
              <a:t>fiasco of 1998 and again in the financial crisis of 2008, in which derivatives, particularly credit default swaps, were widely used by many of the problem entities.</a:t>
            </a:r>
          </a:p>
          <a:p>
            <a:r>
              <a:rPr lang="en-US" dirty="0"/>
              <a:t>Some of these events </a:t>
            </a:r>
            <a:r>
              <a:rPr lang="en-US" dirty="0">
                <a:solidFill>
                  <a:srgbClr val="FF0000"/>
                </a:solidFill>
              </a:rPr>
              <a:t>preceded</a:t>
            </a:r>
            <a:r>
              <a:rPr lang="en-US" dirty="0"/>
              <a:t> the era of modern derivatives markets, and others were completely </a:t>
            </a:r>
            <a:r>
              <a:rPr lang="en-US" dirty="0">
                <a:solidFill>
                  <a:srgbClr val="FF0000"/>
                </a:solidFill>
              </a:rPr>
              <a:t>unrelated</a:t>
            </a:r>
            <a:r>
              <a:rPr lang="en-US" dirty="0"/>
              <a:t> to the use of derivatives.</a:t>
            </a:r>
          </a:p>
          <a:p>
            <a:r>
              <a:rPr lang="en-US" dirty="0"/>
              <a:t>Another criticism of derivatives is simply their </a:t>
            </a:r>
            <a:r>
              <a:rPr lang="en-US" dirty="0">
                <a:solidFill>
                  <a:srgbClr val="FF0000"/>
                </a:solidFill>
              </a:rPr>
              <a:t>complexity</a:t>
            </a:r>
            <a:r>
              <a:rPr lang="en-US" dirty="0"/>
              <a:t>.</a:t>
            </a:r>
          </a:p>
          <a:p>
            <a:r>
              <a:rPr lang="en-US" dirty="0"/>
              <a:t>One explanation probably lies in the fact that scientists create models of markets by using scientific principles that </a:t>
            </a:r>
            <a:r>
              <a:rPr lang="en-US" dirty="0">
                <a:solidFill>
                  <a:srgbClr val="FF0000"/>
                </a:solidFill>
              </a:rPr>
              <a:t>often fail</a:t>
            </a:r>
            <a:r>
              <a:rPr lang="en-US" dirty="0"/>
              <a:t>.</a:t>
            </a:r>
          </a:p>
        </p:txBody>
      </p:sp>
    </p:spTree>
    <p:extLst>
      <p:ext uri="{BB962C8B-B14F-4D97-AF65-F5344CB8AC3E}">
        <p14:creationId xmlns:p14="http://schemas.microsoft.com/office/powerpoint/2010/main" val="19489928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70E7-AA33-42A6-BC63-F08FC8453BD7}"/>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ADDE3541-C827-46E6-AD4A-E75F304EA34D}"/>
              </a:ext>
            </a:extLst>
          </p:cNvPr>
          <p:cNvSpPr>
            <a:spLocks noGrp="1"/>
          </p:cNvSpPr>
          <p:nvPr>
            <p:ph idx="1"/>
          </p:nvPr>
        </p:nvSpPr>
        <p:spPr/>
        <p:txBody>
          <a:bodyPr/>
          <a:lstStyle/>
          <a:p>
            <a:r>
              <a:rPr lang="en-US" dirty="0"/>
              <a:t>1.Which of the following responds to the criticism that derivatives can be destabilizing to the underlying market?</a:t>
            </a:r>
          </a:p>
          <a:p>
            <a:pPr lvl="1"/>
            <a:r>
              <a:rPr lang="en-US" dirty="0"/>
              <a:t>A Market crashes and panics have occurred since long before derivatives existed.</a:t>
            </a:r>
          </a:p>
          <a:p>
            <a:pPr lvl="1"/>
            <a:r>
              <a:rPr lang="en-US" dirty="0"/>
              <a:t>B Derivatives are sufficiently regulated that they cannot destabilize the spot market.</a:t>
            </a:r>
          </a:p>
          <a:p>
            <a:pPr lvl="1"/>
            <a:r>
              <a:rPr lang="en-US" dirty="0"/>
              <a:t>C The transaction costs of derivatives are high enough to keep their use at a minimum level.</a:t>
            </a:r>
          </a:p>
        </p:txBody>
      </p:sp>
    </p:spTree>
    <p:extLst>
      <p:ext uri="{BB962C8B-B14F-4D97-AF65-F5344CB8AC3E}">
        <p14:creationId xmlns:p14="http://schemas.microsoft.com/office/powerpoint/2010/main" val="4254203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DE6A6-6594-4799-87FA-D2C785015F6A}"/>
              </a:ext>
            </a:extLst>
          </p:cNvPr>
          <p:cNvSpPr>
            <a:spLocks noGrp="1"/>
          </p:cNvSpPr>
          <p:nvPr>
            <p:ph type="title"/>
          </p:nvPr>
        </p:nvSpPr>
        <p:spPr/>
        <p:txBody>
          <a:bodyPr>
            <a:normAutofit/>
          </a:bodyPr>
          <a:lstStyle/>
          <a:p>
            <a:r>
              <a:rPr lang="en-US" sz="4000" dirty="0"/>
              <a:t>Elementary principles of derivative pricing	</a:t>
            </a:r>
          </a:p>
        </p:txBody>
      </p:sp>
      <p:sp>
        <p:nvSpPr>
          <p:cNvPr id="3" name="Content Placeholder 2">
            <a:extLst>
              <a:ext uri="{FF2B5EF4-FFF2-40B4-BE49-F238E27FC236}">
                <a16:creationId xmlns:a16="http://schemas.microsoft.com/office/drawing/2014/main" id="{4DE16CFC-EABE-4ACE-BFD3-4C0F750AE28D}"/>
              </a:ext>
            </a:extLst>
          </p:cNvPr>
          <p:cNvSpPr>
            <a:spLocks noGrp="1"/>
          </p:cNvSpPr>
          <p:nvPr>
            <p:ph idx="1"/>
          </p:nvPr>
        </p:nvSpPr>
        <p:spPr/>
        <p:txBody>
          <a:bodyPr/>
          <a:lstStyle/>
          <a:p>
            <a:r>
              <a:rPr lang="en-US" sz="3200" dirty="0"/>
              <a:t>F</a:t>
            </a:r>
            <a:r>
              <a:rPr lang="en-US" sz="3200" baseline="-25000" dirty="0"/>
              <a:t>T</a:t>
            </a:r>
            <a:r>
              <a:rPr lang="en-US" sz="3200" dirty="0"/>
              <a:t>=(S</a:t>
            </a:r>
            <a:r>
              <a:rPr lang="en-US" sz="3200" baseline="-25000" dirty="0"/>
              <a:t>0</a:t>
            </a:r>
            <a:r>
              <a:rPr lang="en-US" sz="3200" dirty="0"/>
              <a:t>+cost-benefit)*(1+rf)</a:t>
            </a:r>
            <a:r>
              <a:rPr lang="en-US" sz="3200" baseline="30000" dirty="0"/>
              <a:t>T</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2914226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10C5-F8BA-45AC-995C-2B423C07E872}"/>
              </a:ext>
            </a:extLst>
          </p:cNvPr>
          <p:cNvSpPr>
            <a:spLocks noGrp="1"/>
          </p:cNvSpPr>
          <p:nvPr>
            <p:ph type="title"/>
          </p:nvPr>
        </p:nvSpPr>
        <p:spPr/>
        <p:txBody>
          <a:bodyPr>
            <a:normAutofit/>
          </a:bodyPr>
          <a:lstStyle/>
          <a:p>
            <a:r>
              <a:rPr lang="en-US" sz="4000" dirty="0"/>
              <a:t>Elementary principles of derivative pricing-Storage</a:t>
            </a:r>
          </a:p>
        </p:txBody>
      </p:sp>
      <p:sp>
        <p:nvSpPr>
          <p:cNvPr id="3" name="Content Placeholder 2">
            <a:extLst>
              <a:ext uri="{FF2B5EF4-FFF2-40B4-BE49-F238E27FC236}">
                <a16:creationId xmlns:a16="http://schemas.microsoft.com/office/drawing/2014/main" id="{EDD93B4A-D015-42DB-ADD3-572F3F689EF3}"/>
              </a:ext>
            </a:extLst>
          </p:cNvPr>
          <p:cNvSpPr>
            <a:spLocks noGrp="1"/>
          </p:cNvSpPr>
          <p:nvPr>
            <p:ph idx="1"/>
          </p:nvPr>
        </p:nvSpPr>
        <p:spPr/>
        <p:txBody>
          <a:bodyPr/>
          <a:lstStyle/>
          <a:p>
            <a:r>
              <a:rPr lang="en-US" dirty="0"/>
              <a:t>Storage incurs costs.(commodity)</a:t>
            </a:r>
          </a:p>
          <a:p>
            <a:r>
              <a:rPr lang="en-US" dirty="0"/>
              <a:t>Some assets pay returns during storage.(financial asset)</a:t>
            </a:r>
          </a:p>
          <a:p>
            <a:endParaRPr lang="en-US" dirty="0"/>
          </a:p>
        </p:txBody>
      </p:sp>
    </p:spTree>
    <p:extLst>
      <p:ext uri="{BB962C8B-B14F-4D97-AF65-F5344CB8AC3E}">
        <p14:creationId xmlns:p14="http://schemas.microsoft.com/office/powerpoint/2010/main" val="32684750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DE97C-F9BE-4030-983F-36EB31059087}"/>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40CEE757-6D71-4744-82DB-2F1B2E2E54BE}"/>
              </a:ext>
            </a:extLst>
          </p:cNvPr>
          <p:cNvSpPr>
            <a:spLocks noGrp="1"/>
          </p:cNvSpPr>
          <p:nvPr>
            <p:ph idx="1"/>
          </p:nvPr>
        </p:nvSpPr>
        <p:spPr/>
        <p:txBody>
          <a:bodyPr>
            <a:normAutofit/>
          </a:bodyPr>
          <a:lstStyle/>
          <a:p>
            <a:r>
              <a:rPr lang="en-US" dirty="0"/>
              <a:t>In well- functioning markets with low transaction costs and a free flow of information, the </a:t>
            </a:r>
            <a:r>
              <a:rPr lang="en-US" dirty="0">
                <a:solidFill>
                  <a:srgbClr val="FF0000"/>
                </a:solidFill>
              </a:rPr>
              <a:t>same asset cannot sell for more than one price</a:t>
            </a:r>
            <a:r>
              <a:rPr lang="en-US" dirty="0"/>
              <a:t>.</a:t>
            </a:r>
          </a:p>
          <a:p>
            <a:r>
              <a:rPr lang="en-US" dirty="0"/>
              <a:t>For this reason, arbitrage is often referred to as the </a:t>
            </a:r>
            <a:r>
              <a:rPr lang="en-US" dirty="0">
                <a:solidFill>
                  <a:srgbClr val="FF0000"/>
                </a:solidFill>
              </a:rPr>
              <a:t>law of one price</a:t>
            </a:r>
            <a:r>
              <a:rPr lang="en-US" dirty="0"/>
              <a:t>.</a:t>
            </a:r>
          </a:p>
          <a:p>
            <a:r>
              <a:rPr lang="en-US" dirty="0"/>
              <a:t>This trade would </a:t>
            </a:r>
            <a:r>
              <a:rPr lang="en-US" dirty="0">
                <a:solidFill>
                  <a:srgbClr val="FF0000"/>
                </a:solidFill>
              </a:rPr>
              <a:t>get profit at no risk </a:t>
            </a:r>
            <a:r>
              <a:rPr lang="en-US" dirty="0"/>
              <a:t>and </a:t>
            </a:r>
            <a:r>
              <a:rPr lang="en-US" dirty="0">
                <a:solidFill>
                  <a:srgbClr val="FF0000"/>
                </a:solidFill>
              </a:rPr>
              <a:t>not require the commitment of any of the investor’s capital</a:t>
            </a:r>
            <a:r>
              <a:rPr lang="en-US" dirty="0"/>
              <a:t>.</a:t>
            </a:r>
          </a:p>
          <a:p>
            <a:r>
              <a:rPr lang="en-US" dirty="0"/>
              <a:t>To summarize, the forces of arbitrage in financial markets assure us that the </a:t>
            </a:r>
            <a:r>
              <a:rPr lang="en-US" dirty="0">
                <a:solidFill>
                  <a:srgbClr val="FF0000"/>
                </a:solidFill>
              </a:rPr>
              <a:t>same asset cannot sell for different prices</a:t>
            </a:r>
            <a:r>
              <a:rPr lang="en-US" dirty="0"/>
              <a:t>, nor can </a:t>
            </a:r>
            <a:r>
              <a:rPr lang="en-US" dirty="0">
                <a:solidFill>
                  <a:srgbClr val="FF0000"/>
                </a:solidFill>
              </a:rPr>
              <a:t>two equivalent combinations of assets that produce the same results sell for different prices</a:t>
            </a:r>
            <a:r>
              <a:rPr lang="en-US" dirty="0"/>
              <a:t>.</a:t>
            </a:r>
          </a:p>
        </p:txBody>
      </p:sp>
    </p:spTree>
    <p:extLst>
      <p:ext uri="{BB962C8B-B14F-4D97-AF65-F5344CB8AC3E}">
        <p14:creationId xmlns:p14="http://schemas.microsoft.com/office/powerpoint/2010/main" val="41546578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8B82-6AB7-4B2C-9CE0-91C5F1189BC5}"/>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1980A05C-5D81-4FA2-869F-6046DD73C512}"/>
              </a:ext>
            </a:extLst>
          </p:cNvPr>
          <p:cNvSpPr>
            <a:spLocks noGrp="1"/>
          </p:cNvSpPr>
          <p:nvPr>
            <p:ph idx="1"/>
          </p:nvPr>
        </p:nvSpPr>
        <p:spPr/>
        <p:txBody>
          <a:bodyPr/>
          <a:lstStyle/>
          <a:p>
            <a:r>
              <a:rPr lang="en-US" dirty="0"/>
              <a:t>Tencent  A:600  B:610</a:t>
            </a:r>
          </a:p>
        </p:txBody>
      </p:sp>
    </p:spTree>
    <p:extLst>
      <p:ext uri="{BB962C8B-B14F-4D97-AF65-F5344CB8AC3E}">
        <p14:creationId xmlns:p14="http://schemas.microsoft.com/office/powerpoint/2010/main" val="26254659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85EF-23C0-4996-B8AD-822F238FC53F}"/>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E052CFE4-4415-4BD8-9BF3-7801A1F1C482}"/>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=530 , RF=4%</a:t>
            </a:r>
          </a:p>
        </p:txBody>
      </p:sp>
    </p:spTree>
    <p:extLst>
      <p:ext uri="{BB962C8B-B14F-4D97-AF65-F5344CB8AC3E}">
        <p14:creationId xmlns:p14="http://schemas.microsoft.com/office/powerpoint/2010/main" val="22331009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22BD-DB45-4D1F-9302-275D4DA4CDD4}"/>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329461E7-752B-4F36-88E6-401BF4173B38}"/>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=510 , RF=4%</a:t>
            </a:r>
          </a:p>
          <a:p>
            <a:endParaRPr lang="en-US" dirty="0"/>
          </a:p>
        </p:txBody>
      </p:sp>
    </p:spTree>
    <p:extLst>
      <p:ext uri="{BB962C8B-B14F-4D97-AF65-F5344CB8AC3E}">
        <p14:creationId xmlns:p14="http://schemas.microsoft.com/office/powerpoint/2010/main" val="834162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dirty="0"/>
              <a:t>Futures Contracts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935D-AB46-43E8-9183-5F28C9903EC1}"/>
              </a:ext>
            </a:extLst>
          </p:cNvPr>
          <p:cNvSpPr>
            <a:spLocks noGrp="1"/>
          </p:cNvSpPr>
          <p:nvPr>
            <p:ph type="title"/>
          </p:nvPr>
        </p:nvSpPr>
        <p:spPr/>
        <p:txBody>
          <a:bodyPr>
            <a:normAutofit/>
          </a:bodyPr>
          <a:lstStyle/>
          <a:p>
            <a:r>
              <a:rPr lang="en-US" sz="4000" dirty="0"/>
              <a:t>Elementary principles of derivative pricing-Arbitrage</a:t>
            </a:r>
          </a:p>
        </p:txBody>
      </p:sp>
      <p:pic>
        <p:nvPicPr>
          <p:cNvPr id="5" name="Content Placeholder 4">
            <a:extLst>
              <a:ext uri="{FF2B5EF4-FFF2-40B4-BE49-F238E27FC236}">
                <a16:creationId xmlns:a16="http://schemas.microsoft.com/office/drawing/2014/main" id="{D6658CC8-7C61-4C1A-8863-CD191D84D0FE}"/>
              </a:ext>
            </a:extLst>
          </p:cNvPr>
          <p:cNvPicPr>
            <a:picLocks noGrp="1" noChangeAspect="1"/>
          </p:cNvPicPr>
          <p:nvPr>
            <p:ph idx="1"/>
          </p:nvPr>
        </p:nvPicPr>
        <p:blipFill>
          <a:blip r:embed="rId2"/>
          <a:stretch>
            <a:fillRect/>
          </a:stretch>
        </p:blipFill>
        <p:spPr>
          <a:xfrm>
            <a:off x="3312319" y="2646362"/>
            <a:ext cx="5143500" cy="3302000"/>
          </a:xfrm>
        </p:spPr>
      </p:pic>
    </p:spTree>
    <p:extLst>
      <p:ext uri="{BB962C8B-B14F-4D97-AF65-F5344CB8AC3E}">
        <p14:creationId xmlns:p14="http://schemas.microsoft.com/office/powerpoint/2010/main" val="38666238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8695-B7CE-4D6E-A785-C1D727736631}"/>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BF809369-364C-494D-A422-54CB9C9C3E54}"/>
              </a:ext>
            </a:extLst>
          </p:cNvPr>
          <p:cNvSpPr>
            <a:spLocks noGrp="1"/>
          </p:cNvSpPr>
          <p:nvPr>
            <p:ph idx="1"/>
          </p:nvPr>
        </p:nvSpPr>
        <p:spPr/>
        <p:txBody>
          <a:bodyPr>
            <a:normAutofit/>
          </a:bodyPr>
          <a:lstStyle/>
          <a:p>
            <a:r>
              <a:rPr lang="en-US" dirty="0"/>
              <a:t>1 Which of the following is a result of arbitrage?</a:t>
            </a:r>
          </a:p>
          <a:p>
            <a:pPr lvl="1"/>
            <a:r>
              <a:rPr lang="en-US" dirty="0"/>
              <a:t>A The law of one price</a:t>
            </a:r>
          </a:p>
          <a:p>
            <a:pPr lvl="1"/>
            <a:r>
              <a:rPr lang="en-US" dirty="0"/>
              <a:t>B The law of similar prices</a:t>
            </a:r>
          </a:p>
          <a:p>
            <a:pPr lvl="1"/>
            <a:r>
              <a:rPr lang="en-US" dirty="0"/>
              <a:t>C The law of limited profitability</a:t>
            </a:r>
          </a:p>
          <a:p>
            <a:r>
              <a:rPr lang="en-US" dirty="0"/>
              <a:t>2 When an arbitrage opportunity exists, what happens in the market?</a:t>
            </a:r>
          </a:p>
          <a:p>
            <a:pPr lvl="1"/>
            <a:r>
              <a:rPr lang="en-US" dirty="0"/>
              <a:t>A The combined actions of all arbitrageurs force the prices to converge.</a:t>
            </a:r>
          </a:p>
          <a:p>
            <a:pPr lvl="1"/>
            <a:r>
              <a:rPr lang="en-US" dirty="0"/>
              <a:t>B The combined actions of arbitrageurs result in a locked- limit situation.</a:t>
            </a:r>
          </a:p>
          <a:p>
            <a:pPr lvl="1"/>
            <a:r>
              <a:rPr lang="en-US" dirty="0"/>
              <a:t>C The combined actions of all arbitrageurs result in sustained profits to all.</a:t>
            </a:r>
          </a:p>
        </p:txBody>
      </p:sp>
    </p:spTree>
    <p:extLst>
      <p:ext uri="{BB962C8B-B14F-4D97-AF65-F5344CB8AC3E}">
        <p14:creationId xmlns:p14="http://schemas.microsoft.com/office/powerpoint/2010/main" val="33126342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C137A-1E39-46C4-88CE-9C922D97F5F5}"/>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62E00AED-25DB-4B87-9D94-BFC755ED3CCF}"/>
              </a:ext>
            </a:extLst>
          </p:cNvPr>
          <p:cNvSpPr>
            <a:spLocks noGrp="1"/>
          </p:cNvSpPr>
          <p:nvPr>
            <p:ph idx="1"/>
          </p:nvPr>
        </p:nvSpPr>
        <p:spPr/>
        <p:txBody>
          <a:bodyPr>
            <a:normAutofit/>
          </a:bodyPr>
          <a:lstStyle/>
          <a:p>
            <a:r>
              <a:rPr lang="en-US" dirty="0"/>
              <a:t>3 Which of the following accurately defines arbitrage?</a:t>
            </a:r>
          </a:p>
          <a:p>
            <a:pPr lvl="1"/>
            <a:r>
              <a:rPr lang="en-US" dirty="0"/>
              <a:t>A An opportunity to make a profit at no risk</a:t>
            </a:r>
          </a:p>
          <a:p>
            <a:pPr lvl="1"/>
            <a:r>
              <a:rPr lang="en-US" dirty="0"/>
              <a:t>B An opportunity to make a profit at no risk and with the investment of no capital</a:t>
            </a:r>
          </a:p>
          <a:p>
            <a:pPr lvl="1"/>
            <a:r>
              <a:rPr lang="en-US" dirty="0"/>
              <a:t>C An opportunity to earn a return in excess of the return appropriate for the risk assumed</a:t>
            </a:r>
          </a:p>
          <a:p>
            <a:r>
              <a:rPr lang="en-US" dirty="0"/>
              <a:t>4 Which of the following ways best describes how arbitrage contributes to market efficiency?</a:t>
            </a:r>
          </a:p>
          <a:p>
            <a:pPr lvl="1"/>
            <a:r>
              <a:rPr lang="en-US" dirty="0"/>
              <a:t>A Arbitrage penalizes those who trade too rapidly.</a:t>
            </a:r>
          </a:p>
          <a:p>
            <a:pPr lvl="1"/>
            <a:r>
              <a:rPr lang="en-US" dirty="0"/>
              <a:t>B Arbitrage equalizes the risks taken by all market participants.</a:t>
            </a:r>
          </a:p>
          <a:p>
            <a:pPr lvl="1"/>
            <a:r>
              <a:rPr lang="en-US" dirty="0"/>
              <a:t>C Arbitrage improves the rate at which prices converge to their relative fair values.</a:t>
            </a:r>
          </a:p>
        </p:txBody>
      </p:sp>
    </p:spTree>
    <p:extLst>
      <p:ext uri="{BB962C8B-B14F-4D97-AF65-F5344CB8AC3E}">
        <p14:creationId xmlns:p14="http://schemas.microsoft.com/office/powerpoint/2010/main" val="2203094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a:t>Futures Contracts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000" dirty="0"/>
              <a:t>Futures Contracts</a:t>
            </a:r>
            <a:br>
              <a:rPr lang="en-US" sz="4000" dirty="0"/>
            </a:br>
            <a:r>
              <a:rPr lang="en-US" sz="40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865086050"/>
              </p:ext>
            </p:extLst>
          </p:nvPr>
        </p:nvGraphicFramePr>
        <p:xfrm>
          <a:off x="810069" y="2445413"/>
          <a:ext cx="8795280" cy="4412587"/>
        </p:xfrm>
        <a:graphic>
          <a:graphicData uri="http://schemas.openxmlformats.org/drawingml/2006/table">
            <a:tbl>
              <a:tblPr firstRow="1" bandRow="1">
                <a:tableStyleId>{5C22544A-7EE6-4342-B048-85BDC9FD1C3A}</a:tableStyleId>
              </a:tblPr>
              <a:tblGrid>
                <a:gridCol w="1465880">
                  <a:extLst>
                    <a:ext uri="{9D8B030D-6E8A-4147-A177-3AD203B41FA5}">
                      <a16:colId xmlns:a16="http://schemas.microsoft.com/office/drawing/2014/main" val="4077659285"/>
                    </a:ext>
                  </a:extLst>
                </a:gridCol>
                <a:gridCol w="1465880">
                  <a:extLst>
                    <a:ext uri="{9D8B030D-6E8A-4147-A177-3AD203B41FA5}">
                      <a16:colId xmlns:a16="http://schemas.microsoft.com/office/drawing/2014/main" val="1714134972"/>
                    </a:ext>
                  </a:extLst>
                </a:gridCol>
                <a:gridCol w="1465880">
                  <a:extLst>
                    <a:ext uri="{9D8B030D-6E8A-4147-A177-3AD203B41FA5}">
                      <a16:colId xmlns:a16="http://schemas.microsoft.com/office/drawing/2014/main" val="3898874910"/>
                    </a:ext>
                  </a:extLst>
                </a:gridCol>
                <a:gridCol w="1465880">
                  <a:extLst>
                    <a:ext uri="{9D8B030D-6E8A-4147-A177-3AD203B41FA5}">
                      <a16:colId xmlns:a16="http://schemas.microsoft.com/office/drawing/2014/main" val="3243706761"/>
                    </a:ext>
                  </a:extLst>
                </a:gridCol>
                <a:gridCol w="1465880">
                  <a:extLst>
                    <a:ext uri="{9D8B030D-6E8A-4147-A177-3AD203B41FA5}">
                      <a16:colId xmlns:a16="http://schemas.microsoft.com/office/drawing/2014/main" val="3464018405"/>
                    </a:ext>
                  </a:extLst>
                </a:gridCol>
                <a:gridCol w="1465880">
                  <a:extLst>
                    <a:ext uri="{9D8B030D-6E8A-4147-A177-3AD203B41FA5}">
                      <a16:colId xmlns:a16="http://schemas.microsoft.com/office/drawing/2014/main" val="3436931900"/>
                    </a:ext>
                  </a:extLst>
                </a:gridCol>
              </a:tblGrid>
              <a:tr h="499741">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9974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9974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9974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9974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9974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9974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9974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4068-6BBF-4ABD-B9AD-D16B9AC0E5F0}"/>
              </a:ext>
            </a:extLst>
          </p:cNvPr>
          <p:cNvSpPr>
            <a:spLocks noGrp="1"/>
          </p:cNvSpPr>
          <p:nvPr>
            <p:ph type="title"/>
          </p:nvPr>
        </p:nvSpPr>
        <p:spPr/>
        <p:txBody>
          <a:bodyPr>
            <a:normAutofit fontScale="90000"/>
          </a:bodyPr>
          <a:lstStyle/>
          <a:p>
            <a:r>
              <a:rPr lang="en-US" sz="4000"/>
              <a:t>Futures Contracts</a:t>
            </a:r>
            <a:br>
              <a:rPr lang="en-US" sz="4000"/>
            </a:br>
            <a:r>
              <a:rPr kumimoji="1" lang="en-US" altLang="zh-CN" sz="4000"/>
              <a:t>Way to against default</a:t>
            </a:r>
            <a:br>
              <a:rPr kumimoji="1" lang="zh-CN" altLang="en-US" sz="4000"/>
            </a:br>
            <a:endParaRPr lang="en-US" sz="4000" dirty="0"/>
          </a:p>
        </p:txBody>
      </p:sp>
      <p:graphicFrame>
        <p:nvGraphicFramePr>
          <p:cNvPr id="5" name="Content Placeholder 2">
            <a:extLst>
              <a:ext uri="{FF2B5EF4-FFF2-40B4-BE49-F238E27FC236}">
                <a16:creationId xmlns:a16="http://schemas.microsoft.com/office/drawing/2014/main" id="{2803F751-3BB1-B4D3-7273-E00ECA41129C}"/>
              </a:ext>
            </a:extLst>
          </p:cNvPr>
          <p:cNvGraphicFramePr>
            <a:graphicFrameLocks noGrp="1"/>
          </p:cNvGraphicFramePr>
          <p:nvPr>
            <p:ph idx="1"/>
            <p:extLst>
              <p:ext uri="{D42A27DB-BD31-4B8C-83A1-F6EECF244321}">
                <p14:modId xmlns:p14="http://schemas.microsoft.com/office/powerpoint/2010/main" val="108485066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208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fontScale="90000"/>
          </a:bodyPr>
          <a:lstStyle/>
          <a:p>
            <a:r>
              <a:rPr lang="en-US" dirty="0"/>
              <a:t>Futures Contracts</a:t>
            </a:r>
            <a:br>
              <a:rPr lang="en-US" dirty="0"/>
            </a:br>
            <a:r>
              <a:rPr lang="en" altLang="zh-CN" sz="3100" dirty="0"/>
              <a:t>Final Settlement of futures</a:t>
            </a:r>
            <a:br>
              <a:rPr lang="en" altLang="zh-CN" dirty="0"/>
            </a:br>
            <a:endParaRPr lang="en-US" dirty="0"/>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dirty="0"/>
              <a:t>Futures contracts specify whether </a:t>
            </a:r>
            <a:r>
              <a:rPr lang="en" altLang="zh-CN" dirty="0">
                <a:solidFill>
                  <a:srgbClr val="FF0000"/>
                </a:solidFill>
              </a:rPr>
              <a:t>physical delivery of an underlying or cash settlement </a:t>
            </a:r>
            <a:r>
              <a:rPr lang="en" altLang="zh-CN" dirty="0"/>
              <a:t>occurs at expiration. </a:t>
            </a:r>
          </a:p>
          <a:p>
            <a:pPr lvl="1"/>
            <a:r>
              <a:rPr lang="en-US" dirty="0"/>
              <a:t>At any given time, the number of outstanding contracts is called the </a:t>
            </a:r>
            <a:r>
              <a:rPr lang="en-US" dirty="0">
                <a:solidFill>
                  <a:srgbClr val="FF0000"/>
                </a:solidFill>
              </a:rPr>
              <a:t>open interest</a:t>
            </a:r>
            <a:r>
              <a:rPr lang="en-US" dirty="0"/>
              <a:t>.</a:t>
            </a:r>
          </a:p>
          <a:p>
            <a:pPr lvl="1"/>
            <a:r>
              <a:rPr lang="en-US" i="1" dirty="0"/>
              <a:t>The </a:t>
            </a:r>
            <a:r>
              <a:rPr lang="en-US" i="1" dirty="0">
                <a:solidFill>
                  <a:srgbClr val="FF0000"/>
                </a:solidFill>
              </a:rPr>
              <a:t>futures price converges to the spot price </a:t>
            </a:r>
            <a:r>
              <a:rPr lang="en-US"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000" dirty="0"/>
              <a:t>Futures Contracts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fontScale="90000"/>
          </a:bodyPr>
          <a:lstStyle/>
          <a:p>
            <a:r>
              <a:rPr lang="en-US" altLang="zh-CN" sz="4300">
                <a:solidFill>
                  <a:srgbClr val="FFFFFF"/>
                </a:solidFill>
              </a:rPr>
              <a:t>Futures Contracts</a:t>
            </a:r>
            <a:br>
              <a:rPr lang="en-US" altLang="zh-CN" sz="4300">
                <a:solidFill>
                  <a:srgbClr val="FFFFFF"/>
                </a:solidFill>
              </a:rPr>
            </a:br>
            <a:r>
              <a:rPr lang="en-US" altLang="zh-CN" sz="4300">
                <a:solidFill>
                  <a:srgbClr val="FFFFFF"/>
                </a:solidFill>
              </a:rPr>
              <a:t>example</a:t>
            </a:r>
            <a:endParaRPr kumimoji="1" lang="zh-CN" altLang="en-US" sz="430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a:solidFill>
                  <a:srgbClr val="FFFFFF"/>
                </a:solidFill>
              </a:rPr>
              <a:t>Procam purchases a futures contract [</a:t>
            </a:r>
            <a:r>
              <a:rPr lang="en" altLang="zh-CN" i="1">
                <a:solidFill>
                  <a:srgbClr val="FFFFFF"/>
                </a:solidFill>
              </a:rPr>
              <a:t>f</a:t>
            </a:r>
            <a:r>
              <a:rPr lang="en" altLang="zh-CN">
                <a:solidFill>
                  <a:srgbClr val="FFFFFF"/>
                </a:solidFill>
              </a:rPr>
              <a:t>0(</a:t>
            </a:r>
            <a:r>
              <a:rPr lang="en" altLang="zh-CN" i="1">
                <a:solidFill>
                  <a:srgbClr val="FFFFFF"/>
                </a:solidFill>
              </a:rPr>
              <a:t>T</a:t>
            </a:r>
            <a:r>
              <a:rPr lang="en" altLang="zh-CN">
                <a:solidFill>
                  <a:srgbClr val="FFFFFF"/>
                </a:solidFill>
              </a:rPr>
              <a:t>) = $1,792.13] on the exchange via a financial intermediary. </a:t>
            </a:r>
          </a:p>
          <a:p>
            <a:endParaRPr lang="en" altLang="zh-CN">
              <a:solidFill>
                <a:srgbClr val="FFFFFF"/>
              </a:solidFill>
            </a:endParaRPr>
          </a:p>
          <a:p>
            <a:endParaRPr lang="en-US">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6096000" y="1137513"/>
            <a:ext cx="5455921" cy="4582973"/>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u="sng" dirty="0">
                <a:solidFill>
                  <a:srgbClr val="FF0000"/>
                </a:solidFill>
              </a:rPr>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dirty="0"/>
              <a:t>Definition: A swap is a firm commitment under which two counterparties </a:t>
            </a:r>
            <a:r>
              <a:rPr lang="en-US" dirty="0">
                <a:solidFill>
                  <a:srgbClr val="FF0000"/>
                </a:solidFill>
              </a:rPr>
              <a:t>exchange a series of cash flows </a:t>
            </a:r>
            <a:r>
              <a:rPr lang="en-US" dirty="0"/>
              <a:t>in the future. One set of cash flows is typically </a:t>
            </a:r>
            <a:r>
              <a:rPr lang="en-US" dirty="0">
                <a:solidFill>
                  <a:srgbClr val="FF0000"/>
                </a:solidFill>
              </a:rPr>
              <a:t>variable, or floating</a:t>
            </a:r>
            <a:r>
              <a:rPr lang="en-US" dirty="0"/>
              <a:t>, and determined by a market reference rate that resets each period. The other cash flow stream is usually </a:t>
            </a:r>
            <a:r>
              <a:rPr lang="en-US" dirty="0">
                <a:solidFill>
                  <a:srgbClr val="FF0000"/>
                </a:solidFill>
              </a:rPr>
              <a:t>fixed or may vary based on a different underlying asset or rate</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dirty="0"/>
              <a:t>Derivatives</a:t>
            </a:r>
            <a:br>
              <a:rPr lang="en-US" dirty="0"/>
            </a:br>
            <a:r>
              <a:rPr lang="en-US" sz="3600" dirty="0"/>
              <a:t>TYPES OF DERIVATIVES</a:t>
            </a:r>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000" dirty="0"/>
              <a:t>Swap Contracts</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000" dirty="0"/>
              <a:t>Plain vanilla swap: the most common swap is the </a:t>
            </a:r>
            <a:r>
              <a:rPr lang="en-US" sz="2000" b="1" dirty="0"/>
              <a:t>fixed- for- floating interest rate swap</a:t>
            </a:r>
            <a:r>
              <a:rPr lang="en-US" sz="20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2383891" y="3245988"/>
            <a:ext cx="6900974" cy="1735915"/>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3133581" cy="1499616"/>
          </a:xfrm>
        </p:spPr>
        <p:txBody>
          <a:bodyPr>
            <a:normAutofit/>
          </a:bodyPr>
          <a:lstStyle/>
          <a:p>
            <a:r>
              <a:rPr lang="en-US" sz="4000"/>
              <a:t>Swap Contracts</a:t>
            </a:r>
            <a:endParaRPr lang="en-US" sz="4000" dirty="0"/>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1600"/>
              <a:t>Counterparties usually exchange a net payment on fixed- and floating-rate payments</a:t>
            </a:r>
          </a:p>
          <a:p>
            <a:endParaRPr lang="en-US" sz="160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a:t>Swap Contracts</a:t>
            </a:r>
            <a:br>
              <a:rPr lang="en-US"/>
            </a:br>
            <a:r>
              <a:rPr lang="en-US"/>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a:bodyPr>
          <a:lstStyle/>
          <a:p>
            <a:r>
              <a:rPr lang="en-US" dirty="0"/>
              <a:t>Characteristics</a:t>
            </a:r>
          </a:p>
          <a:p>
            <a:pPr lvl="1"/>
            <a:r>
              <a:rPr lang="en-US" dirty="0"/>
              <a:t>A swap is more or less just </a:t>
            </a:r>
            <a:r>
              <a:rPr lang="en-US" dirty="0">
                <a:solidFill>
                  <a:srgbClr val="FF0000"/>
                </a:solidFill>
              </a:rPr>
              <a:t>a series of forwards.</a:t>
            </a:r>
          </a:p>
          <a:p>
            <a:pPr lvl="1"/>
            <a:r>
              <a:rPr lang="en-US" dirty="0"/>
              <a:t>A swap is a bit more like a forward contract than a futures contract in that it is an </a:t>
            </a:r>
            <a:r>
              <a:rPr lang="en-US" dirty="0">
                <a:solidFill>
                  <a:srgbClr val="FF0000"/>
                </a:solidFill>
              </a:rPr>
              <a:t>OTC</a:t>
            </a:r>
            <a:r>
              <a:rPr lang="en-US" dirty="0"/>
              <a:t> contract, so it is privately negotiated and subject to default. </a:t>
            </a:r>
          </a:p>
          <a:p>
            <a:pPr lvl="1"/>
            <a:r>
              <a:rPr lang="en-US" dirty="0"/>
              <a:t>The party </a:t>
            </a:r>
            <a:r>
              <a:rPr lang="en-US" dirty="0">
                <a:solidFill>
                  <a:srgbClr val="FF0000"/>
                </a:solidFill>
              </a:rPr>
              <a:t>owing the lesser amount cannot default </a:t>
            </a:r>
            <a:r>
              <a:rPr lang="en-US" dirty="0"/>
              <a:t>to the party owing the greater amount.</a:t>
            </a:r>
          </a:p>
          <a:p>
            <a:pPr lvl="1"/>
            <a:r>
              <a:rPr lang="en-US" dirty="0"/>
              <a:t>As with futures and forwards, </a:t>
            </a:r>
            <a:r>
              <a:rPr lang="en-US" dirty="0">
                <a:solidFill>
                  <a:srgbClr val="FF0000"/>
                </a:solidFill>
              </a:rPr>
              <a:t>no money changes hands at the start</a:t>
            </a:r>
            <a:r>
              <a:rPr lang="en-US" dirty="0"/>
              <a:t>; thus, the value of a swap when </a:t>
            </a:r>
            <a:r>
              <a:rPr lang="en-US" dirty="0">
                <a:solidFill>
                  <a:srgbClr val="FF0000"/>
                </a:solidFill>
              </a:rPr>
              <a:t>initiated must be zero</a:t>
            </a:r>
            <a:r>
              <a:rPr lang="en-US" dirty="0"/>
              <a:t>.</a:t>
            </a:r>
          </a:p>
          <a:p>
            <a:pPr lvl="1"/>
            <a:r>
              <a:rPr lang="en-US" dirty="0"/>
              <a:t>The notional amount of a swap is </a:t>
            </a:r>
            <a:r>
              <a:rPr lang="en-US" dirty="0">
                <a:solidFill>
                  <a:srgbClr val="FF0000"/>
                </a:solidFill>
              </a:rPr>
              <a:t>not typically exchanged</a:t>
            </a:r>
            <a:r>
              <a:rPr lang="en-US"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a:t>Swap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1800" dirty="0"/>
              <a:t>1.Which of the following characterizes forward contracts and swaps but not futures?</a:t>
            </a:r>
          </a:p>
          <a:p>
            <a:pPr marL="128016" lvl="1" indent="0">
              <a:lnSpc>
                <a:spcPct val="110000"/>
              </a:lnSpc>
              <a:buNone/>
            </a:pPr>
            <a:r>
              <a:rPr lang="en-US" altLang="zh-CN" b="1" dirty="0"/>
              <a:t>A They are customized.</a:t>
            </a:r>
          </a:p>
          <a:p>
            <a:pPr marL="128016" lvl="1" indent="0">
              <a:lnSpc>
                <a:spcPct val="110000"/>
              </a:lnSpc>
              <a:buNone/>
            </a:pPr>
            <a:r>
              <a:rPr lang="en-US" altLang="zh-CN" b="1" dirty="0"/>
              <a:t>B They are subject to daily price limits.</a:t>
            </a:r>
          </a:p>
          <a:p>
            <a:pPr marL="128016" lvl="1" indent="0">
              <a:lnSpc>
                <a:spcPct val="110000"/>
              </a:lnSpc>
              <a:buNone/>
            </a:pPr>
            <a:r>
              <a:rPr lang="en-US" altLang="zh-CN" b="1" dirty="0"/>
              <a:t>C Their payoffs are received on a daily basis.</a:t>
            </a:r>
          </a:p>
          <a:p>
            <a:pPr marL="0" indent="0">
              <a:lnSpc>
                <a:spcPct val="110000"/>
              </a:lnSpc>
              <a:buNone/>
            </a:pPr>
            <a:r>
              <a:rPr lang="en-US" altLang="zh-CN" sz="1800" dirty="0"/>
              <a:t>2.Which of the following distinguishes forwards from swaps?</a:t>
            </a:r>
          </a:p>
          <a:p>
            <a:pPr marL="128016" lvl="1" indent="0">
              <a:lnSpc>
                <a:spcPct val="110000"/>
              </a:lnSpc>
              <a:buNone/>
            </a:pPr>
            <a:r>
              <a:rPr lang="en-US" altLang="zh-CN" b="1" dirty="0"/>
              <a:t>A Forwards are OTC instruments, whereas swaps are exchange traded.</a:t>
            </a:r>
          </a:p>
          <a:p>
            <a:pPr marL="128016" lvl="1" indent="0">
              <a:lnSpc>
                <a:spcPct val="110000"/>
              </a:lnSpc>
              <a:buNone/>
            </a:pPr>
            <a:r>
              <a:rPr lang="en-US" altLang="zh-CN" b="1" dirty="0"/>
              <a:t>B Forwards are regulated as futures, whereas swaps are regulated as securities.</a:t>
            </a:r>
          </a:p>
          <a:p>
            <a:pPr marL="128016" lvl="1" indent="0">
              <a:lnSpc>
                <a:spcPct val="110000"/>
              </a:lnSpc>
              <a:buNone/>
            </a:pPr>
            <a:r>
              <a:rPr lang="en-US" altLang="zh-CN" b="1" dirty="0"/>
              <a:t>C Swaps have multiple payments, whereas forwards have only a single payment.</a:t>
            </a:r>
            <a:endParaRPr lang="en-US" b="1" dirty="0"/>
          </a:p>
          <a:p>
            <a:pPr marL="0" indent="0">
              <a:lnSpc>
                <a:spcPct val="110000"/>
              </a:lnSpc>
              <a:buNone/>
            </a:pPr>
            <a:r>
              <a:rPr lang="en-US" sz="1800" dirty="0"/>
              <a:t>3.Which of the following occurs in the daily settlement of futures contracts?</a:t>
            </a:r>
          </a:p>
          <a:p>
            <a:pPr marL="128016" lvl="1" indent="0">
              <a:lnSpc>
                <a:spcPct val="110000"/>
              </a:lnSpc>
              <a:buNone/>
            </a:pPr>
            <a:r>
              <a:rPr lang="en-US" b="1" dirty="0"/>
              <a:t>A Initial margin deposits are refunded to the two parties.</a:t>
            </a:r>
          </a:p>
          <a:p>
            <a:pPr marL="128016" lvl="1" indent="0">
              <a:lnSpc>
                <a:spcPct val="110000"/>
              </a:lnSpc>
              <a:buNone/>
            </a:pPr>
            <a:r>
              <a:rPr lang="en-US" b="1" dirty="0"/>
              <a:t>B Gains and losses are reported to other market participants.</a:t>
            </a:r>
          </a:p>
          <a:p>
            <a:pPr marL="128016" lvl="1" indent="0">
              <a:lnSpc>
                <a:spcPct val="110000"/>
              </a:lnSpc>
              <a:buNone/>
            </a:pPr>
            <a:r>
              <a:rPr lang="en-US" b="1" dirty="0"/>
              <a:t>C Losses are charged to one party and gains credited to the other.</a:t>
            </a:r>
          </a:p>
        </p:txBody>
      </p:sp>
    </p:spTree>
    <p:extLst>
      <p:ext uri="{BB962C8B-B14F-4D97-AF65-F5344CB8AC3E}">
        <p14:creationId xmlns:p14="http://schemas.microsoft.com/office/powerpoint/2010/main" val="914799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Option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dirty="0"/>
              <a:t>Option Contracts</a:t>
            </a:r>
          </a:p>
        </p:txBody>
      </p:sp>
      <p:cxnSp>
        <p:nvCxnSpPr>
          <p:cNvPr id="14" name="Straight Connector 13">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dirty="0"/>
              <a:t>Definition: An option is a derivative contract in which one party, </a:t>
            </a:r>
            <a:r>
              <a:rPr lang="en-US" dirty="0">
                <a:solidFill>
                  <a:srgbClr val="FF0000"/>
                </a:solidFill>
              </a:rPr>
              <a:t>the buyer</a:t>
            </a:r>
            <a:r>
              <a:rPr lang="en-US" dirty="0"/>
              <a:t>, pays a </a:t>
            </a:r>
            <a:r>
              <a:rPr lang="en-US" dirty="0">
                <a:solidFill>
                  <a:srgbClr val="FF0000"/>
                </a:solidFill>
              </a:rPr>
              <a:t>sum of money </a:t>
            </a:r>
            <a:r>
              <a:rPr lang="en-US" dirty="0"/>
              <a:t>to the other party, </a:t>
            </a:r>
            <a:r>
              <a:rPr lang="en-US" dirty="0">
                <a:solidFill>
                  <a:srgbClr val="FF0000"/>
                </a:solidFill>
              </a:rPr>
              <a:t>the seller </a:t>
            </a:r>
            <a:r>
              <a:rPr lang="en-US" dirty="0"/>
              <a:t>or writer, and receives the </a:t>
            </a:r>
            <a:r>
              <a:rPr lang="en-US" dirty="0">
                <a:solidFill>
                  <a:srgbClr val="FF0000"/>
                </a:solidFill>
              </a:rPr>
              <a:t>right</a:t>
            </a:r>
            <a:r>
              <a:rPr lang="en-US" dirty="0"/>
              <a:t> to either </a:t>
            </a:r>
            <a:r>
              <a:rPr lang="en-US" dirty="0">
                <a:solidFill>
                  <a:srgbClr val="FF0000"/>
                </a:solidFill>
              </a:rPr>
              <a:t>buy or sell </a:t>
            </a:r>
            <a:r>
              <a:rPr lang="en-US" dirty="0"/>
              <a:t>an underlying asset at a </a:t>
            </a:r>
            <a:r>
              <a:rPr lang="en-US" dirty="0">
                <a:solidFill>
                  <a:srgbClr val="FF0000"/>
                </a:solidFill>
              </a:rPr>
              <a:t>fixed price </a:t>
            </a:r>
            <a:r>
              <a:rPr lang="en-US" dirty="0"/>
              <a:t>either </a:t>
            </a:r>
            <a:r>
              <a:rPr lang="en-US" dirty="0">
                <a:solidFill>
                  <a:srgbClr val="FF0000"/>
                </a:solidFill>
              </a:rPr>
              <a:t>on a specific expiration date </a:t>
            </a:r>
            <a:r>
              <a:rPr lang="en-US" dirty="0"/>
              <a:t>or </a:t>
            </a:r>
            <a:r>
              <a:rPr lang="en-US" dirty="0">
                <a:solidFill>
                  <a:srgbClr val="FF0000"/>
                </a:solidFill>
              </a:rPr>
              <a:t>at any time prior to the expiration date</a:t>
            </a:r>
            <a:r>
              <a:rPr lang="en-US" dirty="0"/>
              <a:t>.</a:t>
            </a:r>
          </a:p>
        </p:txBody>
      </p:sp>
    </p:spTree>
    <p:extLst>
      <p:ext uri="{BB962C8B-B14F-4D97-AF65-F5344CB8AC3E}">
        <p14:creationId xmlns:p14="http://schemas.microsoft.com/office/powerpoint/2010/main" val="1082316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000" dirty="0"/>
              <a:t>Option Contracts</a:t>
            </a:r>
            <a:br>
              <a:rPr lang="en-US" sz="4000" dirty="0"/>
            </a:br>
            <a:r>
              <a:rPr lang="en-US" sz="36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a:solidFill>
                  <a:schemeClr val="tx1"/>
                </a:solidFill>
              </a:rPr>
              <a:t>L</a:t>
            </a:r>
            <a:r>
              <a:rPr lang="en-US" altLang="zh-CN">
                <a:solidFill>
                  <a:schemeClr val="tx1"/>
                </a:solidFill>
              </a:rPr>
              <a:t>ong</a:t>
            </a:r>
            <a:r>
              <a:rPr lang="zh-CN" altLang="en-US">
                <a:solidFill>
                  <a:schemeClr val="tx1"/>
                </a:solidFill>
              </a:rPr>
              <a:t>：花钱获得一个权力</a:t>
            </a:r>
            <a:endParaRPr lang="en-US" altLang="zh-CN">
              <a:solidFill>
                <a:schemeClr val="tx1"/>
              </a:solidFill>
            </a:endParaRPr>
          </a:p>
          <a:p>
            <a:r>
              <a:rPr lang="en-US">
                <a:solidFill>
                  <a:schemeClr val="tx1"/>
                </a:solidFill>
              </a:rPr>
              <a:t>S</a:t>
            </a:r>
            <a:r>
              <a:rPr lang="en-US" altLang="zh-CN">
                <a:solidFill>
                  <a:schemeClr val="tx1"/>
                </a:solidFill>
              </a:rPr>
              <a:t>hort</a:t>
            </a:r>
            <a:r>
              <a:rPr lang="zh-CN" altLang="en-US">
                <a:solidFill>
                  <a:schemeClr val="tx1"/>
                </a:solidFill>
              </a:rPr>
              <a:t>：收钱卖出一个权力</a:t>
            </a:r>
            <a:endParaRPr lang="en-US" altLang="zh-CN">
              <a:solidFill>
                <a:schemeClr val="tx1"/>
              </a:solidFill>
            </a:endParaRPr>
          </a:p>
          <a:p>
            <a:r>
              <a:rPr lang="en-US"/>
              <a:t>Call option: The right to buy an underlying.</a:t>
            </a:r>
            <a:endParaRPr lang="en-US">
              <a:solidFill>
                <a:schemeClr val="tx1"/>
              </a:solidFill>
            </a:endParaRPr>
          </a:p>
          <a:p>
            <a:r>
              <a:rPr lang="en-US"/>
              <a:t>Long</a:t>
            </a:r>
            <a:r>
              <a:rPr lang="zh-CN" altLang="en-US"/>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dirty="0"/>
              <a:t>Option Contracts</a:t>
            </a:r>
            <a:br>
              <a:rPr lang="en-US" dirty="0"/>
            </a:br>
            <a:r>
              <a:rPr lang="en-US"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dirty="0"/>
              <a:t>The right to exercise in the future has a value that is paid upfront to the option seller in the form of an </a:t>
            </a:r>
            <a:r>
              <a:rPr lang="en-US" altLang="zh-CN" dirty="0">
                <a:solidFill>
                  <a:srgbClr val="FF0000"/>
                </a:solidFill>
              </a:rPr>
              <a:t>option premium</a:t>
            </a:r>
            <a:r>
              <a:rPr lang="en-US" altLang="zh-CN" dirty="0"/>
              <a:t>.</a:t>
            </a:r>
          </a:p>
          <a:p>
            <a:r>
              <a:rPr lang="en-US" altLang="zh-CN" dirty="0"/>
              <a:t>The pre-agreed execution price is called the </a:t>
            </a:r>
            <a:r>
              <a:rPr lang="en-US" altLang="zh-CN" dirty="0">
                <a:solidFill>
                  <a:srgbClr val="FF0000"/>
                </a:solidFill>
              </a:rPr>
              <a:t>exercise price </a:t>
            </a:r>
            <a:r>
              <a:rPr lang="en-US" altLang="zh-CN"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000" dirty="0"/>
              <a:t>Option Contracts</a:t>
            </a:r>
            <a:br>
              <a:rPr lang="en-US" dirty="0"/>
            </a:br>
            <a:r>
              <a:rPr lang="en-US" sz="36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647123" cy="3134428"/>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Option Contracts</a:t>
            </a:r>
            <a:br>
              <a:rPr lang="en-US" sz="4800" dirty="0">
                <a:solidFill>
                  <a:srgbClr val="FFFFFF"/>
                </a:solidFill>
              </a:rPr>
            </a:br>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a:bodyPr>
          <a:lstStyle/>
          <a:p>
            <a:r>
              <a:rPr lang="en-US" sz="4000" dirty="0"/>
              <a:t>Option Contracts</a:t>
            </a:r>
            <a:br>
              <a:rPr lang="en-US" sz="3500" dirty="0"/>
            </a:br>
            <a:r>
              <a:rPr lang="en-US" sz="36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lstStyle/>
          <a:p>
            <a:r>
              <a:rPr lang="en-US" sz="4000" dirty="0"/>
              <a:t>Option Contracts</a:t>
            </a:r>
            <a:br>
              <a:rPr lang="en-US" sz="4800" dirty="0"/>
            </a:br>
            <a:r>
              <a:rPr lang="en-US" sz="36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000" dirty="0"/>
              <a:t>Option Contracts</a:t>
            </a:r>
            <a:br>
              <a:rPr lang="en-US" dirty="0"/>
            </a:br>
            <a:r>
              <a:rPr lang="en-US" sz="36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000" dirty="0"/>
              <a:t>Option Contracts</a:t>
            </a:r>
            <a:br>
              <a:rPr lang="en-US" sz="4000" dirty="0"/>
            </a:br>
            <a:r>
              <a:rPr lang="en-US" sz="36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400" dirty="0">
                <a:solidFill>
                  <a:srgbClr val="FFFFFF"/>
                </a:solidFill>
              </a:rPr>
              <a:t>Option Contracts</a:t>
            </a:r>
            <a:br>
              <a:rPr lang="en-US" sz="4400" dirty="0">
                <a:solidFill>
                  <a:srgbClr val="FFFFFF"/>
                </a:solidFill>
              </a:rPr>
            </a:br>
            <a:r>
              <a:rPr lang="en-US" sz="44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a:t>Option Contracts</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dirty="0"/>
              <a:t>Characteristics</a:t>
            </a:r>
            <a:r>
              <a:rPr lang="zh-CN" altLang="en-US" dirty="0"/>
              <a:t>：</a:t>
            </a:r>
            <a:endParaRPr lang="en-US" dirty="0"/>
          </a:p>
          <a:p>
            <a:pPr lvl="1"/>
            <a:r>
              <a:rPr lang="en-US" dirty="0"/>
              <a:t>Options that can be exercised early are referred to as </a:t>
            </a:r>
            <a:r>
              <a:rPr lang="en-US" dirty="0">
                <a:solidFill>
                  <a:srgbClr val="FF0000"/>
                </a:solidFill>
              </a:rPr>
              <a:t>American- style</a:t>
            </a:r>
            <a:r>
              <a:rPr lang="en-US" dirty="0"/>
              <a:t>.</a:t>
            </a:r>
          </a:p>
          <a:p>
            <a:pPr lvl="1"/>
            <a:r>
              <a:rPr lang="en-US" dirty="0"/>
              <a:t>Options that can be exercised only at expiration are referred to as </a:t>
            </a:r>
            <a:r>
              <a:rPr lang="en-US" dirty="0">
                <a:solidFill>
                  <a:srgbClr val="FF0000"/>
                </a:solidFill>
              </a:rPr>
              <a:t>European- style</a:t>
            </a:r>
            <a:r>
              <a:rPr lang="en-US" dirty="0"/>
              <a:t>.</a:t>
            </a:r>
          </a:p>
          <a:p>
            <a:pPr lvl="1"/>
            <a:r>
              <a:rPr lang="en-US" dirty="0"/>
              <a:t>Thus, </a:t>
            </a:r>
            <a:r>
              <a:rPr lang="en-US" dirty="0">
                <a:solidFill>
                  <a:srgbClr val="FF0000"/>
                </a:solidFill>
              </a:rPr>
              <a:t>only the short can default</a:t>
            </a:r>
            <a:r>
              <a:rPr lang="en-US" dirty="0"/>
              <a:t>, which would occur if the long exercises the option and the short fails to do what it is supposed to do.</a:t>
            </a:r>
          </a:p>
          <a:p>
            <a:pPr lvl="1"/>
            <a:r>
              <a:rPr lang="en-US" altLang="zh-CN" dirty="0"/>
              <a:t>This asymmetric payoff profile is a common feature of contingent claims, which are sometimes referred to as </a:t>
            </a:r>
            <a:r>
              <a:rPr lang="en-US" altLang="zh-CN" dirty="0">
                <a:solidFill>
                  <a:srgbClr val="FF0000"/>
                </a:solidFill>
              </a:rPr>
              <a:t>non-linear derivatives</a:t>
            </a:r>
            <a:r>
              <a:rPr lang="en-US" altLang="zh-CN" dirty="0"/>
              <a:t>.</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000" dirty="0"/>
              <a:t>Option Contracts</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1618514112"/>
              </p:ext>
            </p:extLst>
          </p:nvPr>
        </p:nvGraphicFramePr>
        <p:xfrm>
          <a:off x="1023938" y="2286000"/>
          <a:ext cx="9720264" cy="111252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3387439509"/>
                    </a:ext>
                  </a:extLst>
                </a:gridCol>
                <a:gridCol w="2430066">
                  <a:extLst>
                    <a:ext uri="{9D8B030D-6E8A-4147-A177-3AD203B41FA5}">
                      <a16:colId xmlns:a16="http://schemas.microsoft.com/office/drawing/2014/main" val="101453196"/>
                    </a:ext>
                  </a:extLst>
                </a:gridCol>
                <a:gridCol w="2430066">
                  <a:extLst>
                    <a:ext uri="{9D8B030D-6E8A-4147-A177-3AD203B41FA5}">
                      <a16:colId xmlns:a16="http://schemas.microsoft.com/office/drawing/2014/main" val="1958576296"/>
                    </a:ext>
                  </a:extLst>
                </a:gridCol>
                <a:gridCol w="2430066">
                  <a:extLst>
                    <a:ext uri="{9D8B030D-6E8A-4147-A177-3AD203B41FA5}">
                      <a16:colId xmlns:a16="http://schemas.microsoft.com/office/drawing/2014/main" val="2684007679"/>
                    </a:ext>
                  </a:extLst>
                </a:gridCol>
              </a:tblGrid>
              <a:tr h="370840">
                <a:tc>
                  <a:txBody>
                    <a:bodyPr/>
                    <a:lstStyle/>
                    <a:p>
                      <a:endParaRPr lang="en-US" dirty="0"/>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370840">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370840">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200329"/>
          </a:xfrm>
          <a:prstGeom prst="rect">
            <a:avLst/>
          </a:prstGeom>
          <a:noFill/>
        </p:spPr>
        <p:txBody>
          <a:bodyPr wrap="square" rtlCol="0">
            <a:spAutoFit/>
          </a:bodyPr>
          <a:lstStyle/>
          <a:p>
            <a:r>
              <a:rPr lang="en-US" dirty="0">
                <a:solidFill>
                  <a:srgbClr val="FF0000"/>
                </a:solidFill>
              </a:rPr>
              <a:t>In the money(</a:t>
            </a:r>
            <a:r>
              <a:rPr lang="zh-CN" altLang="en-US" dirty="0">
                <a:solidFill>
                  <a:srgbClr val="FF0000"/>
                </a:solidFill>
              </a:rPr>
              <a:t>价内期权，实值期权</a:t>
            </a:r>
            <a:r>
              <a:rPr lang="en-US" dirty="0">
                <a:solidFill>
                  <a:srgbClr val="FF0000"/>
                </a:solidFill>
              </a:rPr>
              <a:t>)</a:t>
            </a:r>
            <a:r>
              <a:rPr lang="en-US" dirty="0"/>
              <a:t>: when the buyer will exercise the option</a:t>
            </a:r>
          </a:p>
          <a:p>
            <a:r>
              <a:rPr lang="en-US" dirty="0">
                <a:solidFill>
                  <a:srgbClr val="FF0000"/>
                </a:solidFill>
              </a:rPr>
              <a:t>Out of the money(</a:t>
            </a:r>
            <a:r>
              <a:rPr lang="zh-CN" altLang="en-US" dirty="0">
                <a:solidFill>
                  <a:srgbClr val="FF0000"/>
                </a:solidFill>
              </a:rPr>
              <a:t>价外期权，虚值期权</a:t>
            </a:r>
            <a:r>
              <a:rPr lang="en-US" dirty="0">
                <a:solidFill>
                  <a:srgbClr val="FF0000"/>
                </a:solidFill>
              </a:rPr>
              <a:t>) </a:t>
            </a:r>
            <a:r>
              <a:rPr lang="en-US" dirty="0"/>
              <a:t>: when the buyer will not exercise the option</a:t>
            </a:r>
          </a:p>
          <a:p>
            <a:r>
              <a:rPr lang="en-US" dirty="0">
                <a:solidFill>
                  <a:srgbClr val="FF0000"/>
                </a:solidFill>
              </a:rPr>
              <a:t>At the money </a:t>
            </a:r>
            <a:r>
              <a:rPr lang="en-US"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a:t>Option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000" dirty="0"/>
              <a:t>Forward Contracts</a:t>
            </a:r>
            <a:br>
              <a:rPr lang="en-US" b="1" i="1" dirty="0"/>
            </a:b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2194483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0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3500"/>
              <a:t>Credit Derivatives</a:t>
            </a:r>
            <a:br>
              <a:rPr lang="en-US" sz="3500"/>
            </a:br>
            <a:br>
              <a:rPr lang="en-US" sz="3500"/>
            </a:br>
            <a:endParaRPr lang="en-US" sz="350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0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a:solidFill>
                  <a:srgbClr val="FFFFFF"/>
                </a:solidFill>
              </a:rPr>
              <a:t>Definition: a credit default swap is a derivative contract between two parties, a credit protection buyer and a credit protection seller,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2084832"/>
            <a:ext cx="5475833" cy="174985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r>
              <a:rPr lang="en-US" sz="2000" dirty="0"/>
              <a:t>Credit spreads depend on the </a:t>
            </a:r>
            <a:r>
              <a:rPr lang="en-US" sz="2000" dirty="0">
                <a:solidFill>
                  <a:srgbClr val="FF0000"/>
                </a:solidFill>
              </a:rPr>
              <a:t>probability of default (POD) </a:t>
            </a:r>
            <a:r>
              <a:rPr lang="en-US" sz="2000" dirty="0"/>
              <a:t>and the </a:t>
            </a:r>
            <a:r>
              <a:rPr lang="en-US" sz="2000" dirty="0">
                <a:solidFill>
                  <a:srgbClr val="FF0000"/>
                </a:solidFill>
              </a:rPr>
              <a:t>loss given default (LGD).</a:t>
            </a:r>
          </a:p>
          <a:p>
            <a:r>
              <a:rPr lang="en-US" sz="2000" dirty="0"/>
              <a:t>This contingent payment equals the issuer </a:t>
            </a:r>
            <a:r>
              <a:rPr lang="en-US" sz="2000" dirty="0">
                <a:solidFill>
                  <a:srgbClr val="FF0000"/>
                </a:solidFill>
              </a:rPr>
              <a:t>loss given default </a:t>
            </a:r>
            <a:r>
              <a:rPr lang="en-US" sz="2000" dirty="0"/>
              <a:t>for the CDS contract notional amount.</a:t>
            </a:r>
          </a:p>
          <a:p>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a:t>practices</a:t>
            </a:r>
            <a:endParaRPr lang="en-US" dirty="0"/>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spTree>
    <p:extLst>
      <p:ext uri="{BB962C8B-B14F-4D97-AF65-F5344CB8AC3E}">
        <p14:creationId xmlns:p14="http://schemas.microsoft.com/office/powerpoint/2010/main" val="1546610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Forward Contracts</a:t>
            </a:r>
            <a:br>
              <a:rPr lang="en-US" sz="4800" dirty="0"/>
            </a:br>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2241755" y="2068921"/>
            <a:ext cx="6500825" cy="4567853"/>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000" dirty="0"/>
              <a:t>For underlying assets with ownership benefits or benefit (B) or costs (C) expressed as a known amount in present value terms at t = 0—shown as PV()</a:t>
            </a:r>
            <a:r>
              <a:rPr lang="en-US" sz="2000" baseline="-25000" dirty="0"/>
              <a:t>0</a:t>
            </a:r>
            <a:r>
              <a:rPr lang="en-US" sz="2000" dirty="0"/>
              <a:t>—the relationship between spot and forward prices in discrete compounding terms can be shown as </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endParaRPr lang="en-US" sz="2000"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+PVC</a:t>
            </a:r>
            <a:r>
              <a:rPr lang="en-US" sz="2000" b="1" baseline="-25000" dirty="0">
                <a:solidFill>
                  <a:srgbClr val="FF0000"/>
                </a:solidFill>
              </a:rPr>
              <a:t>0</a:t>
            </a:r>
            <a:r>
              <a:rPr lang="en-US" sz="2000" b="1" dirty="0">
                <a:solidFill>
                  <a:srgbClr val="FF0000"/>
                </a:solidFill>
              </a:rPr>
              <a:t>-PVB</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p>
          <a:p>
            <a:pPr marL="0" indent="0">
              <a:buNone/>
            </a:pPr>
            <a:r>
              <a:rPr lang="en-US" sz="2000" dirty="0"/>
              <a:t>For benefit (B) and cost (c) expressed as rates of return, the relationship between spot and forward prices under continuous compounding is</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r*T</a:t>
            </a:r>
            <a:endParaRPr lang="en-US" sz="2000" b="1"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a:t>
            </a:r>
            <a:r>
              <a:rPr lang="en-US" altLang="zh-CN" sz="2000" b="1" baseline="30000" dirty="0" err="1">
                <a:solidFill>
                  <a:srgbClr val="FF0000"/>
                </a:solidFill>
              </a:rPr>
              <a:t>r+C-B</a:t>
            </a:r>
            <a:r>
              <a:rPr lang="en-US" altLang="zh-CN" sz="2000" b="1" baseline="30000" dirty="0">
                <a:solidFill>
                  <a:srgbClr val="FF0000"/>
                </a:solidFill>
              </a:rPr>
              <a:t>)*T</a:t>
            </a:r>
            <a:endParaRPr lang="en-US" sz="2000" b="1" baseline="30000" dirty="0">
              <a:solidFill>
                <a:srgbClr val="FF0000"/>
              </a:solidFill>
            </a:endParaRP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sz="4000" dirty="0"/>
              <a:t>Pricing and valuation of forward</a:t>
            </a:r>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304608"/>
            <a:ext cx="5915708" cy="168597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a:t>
            </a:r>
            <a:r>
              <a:rPr lang="en-US" dirty="0" err="1">
                <a:solidFill>
                  <a:srgbClr val="FF0000"/>
                </a:solidFill>
              </a:rPr>
              <a:t>PVB</a:t>
            </a:r>
            <a:r>
              <a:rPr lang="en-US" baseline="-25000" dirty="0" err="1">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dirty="0"/>
              <a:t>Forward Contracts</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dirty="0"/>
              <a:t>Long</a:t>
            </a:r>
            <a:r>
              <a:rPr lang="zh-CN" altLang="en-US" dirty="0"/>
              <a:t> </a:t>
            </a:r>
            <a:r>
              <a:rPr lang="en-US" altLang="zh-CN" dirty="0"/>
              <a:t>Forward Payoff Profile</a:t>
            </a:r>
          </a:p>
          <a:p>
            <a:r>
              <a:rPr lang="en-US" dirty="0"/>
              <a:t>Buyer Payoff = S</a:t>
            </a:r>
            <a:r>
              <a:rPr lang="en-US" baseline="-25000" dirty="0"/>
              <a:t>T</a:t>
            </a:r>
            <a:r>
              <a:rPr lang="en-US" dirty="0"/>
              <a:t>-F</a:t>
            </a:r>
            <a:r>
              <a:rPr lang="en-US" baseline="-25000" dirty="0"/>
              <a:t>0</a:t>
            </a:r>
            <a:r>
              <a:rPr lang="en-US" dirty="0"/>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3615605" cy="333539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400" dirty="0"/>
              <a:t>Forward rate agreement</a:t>
            </a:r>
            <a:br>
              <a:rPr lang="en-US" sz="4400" dirty="0"/>
            </a:br>
            <a:r>
              <a:rPr lang="en-US" sz="3100" dirty="0"/>
              <a:t>Yield to maturity (Market discount rate)</a:t>
            </a: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934748164"/>
              </p:ext>
            </p:extLst>
          </p:nvPr>
        </p:nvGraphicFramePr>
        <p:xfrm>
          <a:off x="1024128" y="228600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0636359"/>
                    </a:ext>
                  </a:extLst>
                </a:gridCol>
                <a:gridCol w="2709333">
                  <a:extLst>
                    <a:ext uri="{9D8B030D-6E8A-4147-A177-3AD203B41FA5}">
                      <a16:colId xmlns:a16="http://schemas.microsoft.com/office/drawing/2014/main" val="3454595711"/>
                    </a:ext>
                  </a:extLst>
                </a:gridCol>
                <a:gridCol w="2709333">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400" dirty="0"/>
              <a:t>Forward rate agreement</a:t>
            </a:r>
            <a:br>
              <a:rPr lang="en-US" sz="4400" dirty="0"/>
            </a:br>
            <a:r>
              <a:rPr lang="en-US" sz="2800" dirty="0"/>
              <a:t>Spot rate(Zero rate)</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3157215831"/>
              </p:ext>
            </p:extLst>
          </p:nvPr>
        </p:nvGraphicFramePr>
        <p:xfrm>
          <a:off x="1023938" y="2286000"/>
          <a:ext cx="9720264" cy="148336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1968569691"/>
                    </a:ext>
                  </a:extLst>
                </a:gridCol>
                <a:gridCol w="2430066">
                  <a:extLst>
                    <a:ext uri="{9D8B030D-6E8A-4147-A177-3AD203B41FA5}">
                      <a16:colId xmlns:a16="http://schemas.microsoft.com/office/drawing/2014/main" val="1767555465"/>
                    </a:ext>
                  </a:extLst>
                </a:gridCol>
                <a:gridCol w="2430066">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4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fontScale="90000"/>
          </a:bodyPr>
          <a:lstStyle/>
          <a:p>
            <a:r>
              <a:rPr lang="en-US" sz="3900" dirty="0"/>
              <a:t>Pricing and valuation of futures</a:t>
            </a:r>
            <a:br>
              <a:rPr lang="en-US" sz="3900" dirty="0"/>
            </a:br>
            <a:r>
              <a:rPr lang="en-US" sz="3900" dirty="0"/>
              <a:t>pricing</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dirty="0"/>
              <a:t>The futures price, f</a:t>
            </a:r>
            <a:r>
              <a:rPr lang="en-US" baseline="-25000" dirty="0"/>
              <a:t>0</a:t>
            </a:r>
            <a:r>
              <a:rPr lang="en-US" dirty="0"/>
              <a:t>(T), is </a:t>
            </a:r>
            <a:r>
              <a:rPr lang="en-US" dirty="0">
                <a:solidFill>
                  <a:srgbClr val="FF0000"/>
                </a:solidFill>
              </a:rPr>
              <a:t>identical</a:t>
            </a:r>
            <a:r>
              <a:rPr lang="en-US" dirty="0"/>
              <a:t> to the forward price from a previous lesson.</a:t>
            </a:r>
          </a:p>
          <a:p>
            <a:r>
              <a:rPr lang="en-US" dirty="0"/>
              <a:t>f</a:t>
            </a:r>
            <a:r>
              <a:rPr lang="en-US" baseline="-25000" dirty="0"/>
              <a:t>0</a:t>
            </a:r>
            <a:r>
              <a:rPr lang="en-US" dirty="0"/>
              <a:t>(T)=S</a:t>
            </a:r>
            <a:r>
              <a:rPr lang="en-US" baseline="-25000" dirty="0"/>
              <a:t>0</a:t>
            </a:r>
            <a:r>
              <a:rPr lang="en-US" dirty="0"/>
              <a:t>(1+r)</a:t>
            </a:r>
            <a:r>
              <a:rPr lang="en-US" baseline="30000" dirty="0"/>
              <a:t>T</a:t>
            </a:r>
          </a:p>
          <a:p>
            <a:r>
              <a:rPr lang="en-US" dirty="0"/>
              <a:t>f</a:t>
            </a:r>
            <a:r>
              <a:rPr lang="en-US" baseline="-25000" dirty="0"/>
              <a:t>0</a:t>
            </a:r>
            <a:r>
              <a:rPr lang="en-US" dirty="0"/>
              <a:t>(T)=[S</a:t>
            </a:r>
            <a:r>
              <a:rPr lang="en-US" baseline="-25000" dirty="0"/>
              <a:t>0</a:t>
            </a:r>
            <a:r>
              <a:rPr lang="en-US" dirty="0"/>
              <a:t>+PVC</a:t>
            </a:r>
            <a:r>
              <a:rPr lang="en-US" baseline="-25000" dirty="0"/>
              <a:t>0</a:t>
            </a:r>
            <a:r>
              <a:rPr lang="en-US" dirty="0"/>
              <a:t>-PVB</a:t>
            </a:r>
            <a:r>
              <a:rPr lang="en-US" baseline="-25000" dirty="0"/>
              <a:t>0 </a:t>
            </a:r>
            <a:r>
              <a:rPr lang="en-US" dirty="0"/>
              <a:t>](1+r)</a:t>
            </a:r>
            <a:r>
              <a:rPr lang="en-US" baseline="30000" dirty="0"/>
              <a:t>T</a:t>
            </a:r>
          </a:p>
          <a:p>
            <a:pPr marL="0" indent="0">
              <a:buNone/>
            </a:pPr>
            <a:r>
              <a:rPr lang="en-US" baseline="30000" dirty="0"/>
              <a:t>  </a:t>
            </a:r>
            <a:r>
              <a:rPr lang="en-US" dirty="0"/>
              <a:t>f</a:t>
            </a:r>
            <a:r>
              <a:rPr lang="en-US" baseline="-25000" dirty="0"/>
              <a:t>0</a:t>
            </a:r>
            <a:r>
              <a:rPr lang="en-US" dirty="0"/>
              <a:t>(T)=S</a:t>
            </a:r>
            <a:r>
              <a:rPr lang="en-US" baseline="-25000" dirty="0"/>
              <a:t>0</a:t>
            </a:r>
            <a:r>
              <a:rPr lang="en-US" dirty="0"/>
              <a:t>e</a:t>
            </a:r>
            <a:r>
              <a:rPr lang="en-US" baseline="30000" dirty="0"/>
              <a:t>rT</a:t>
            </a:r>
          </a:p>
          <a:p>
            <a:r>
              <a:rPr lang="en-US" dirty="0"/>
              <a:t>f</a:t>
            </a:r>
            <a:r>
              <a:rPr lang="en-US" baseline="-25000" dirty="0"/>
              <a:t>0</a:t>
            </a:r>
            <a:r>
              <a:rPr lang="en-US" dirty="0"/>
              <a:t>(T)=S</a:t>
            </a:r>
            <a:r>
              <a:rPr lang="en-US" baseline="-25000" dirty="0"/>
              <a:t>0</a:t>
            </a:r>
            <a:r>
              <a:rPr lang="en-US" dirty="0"/>
              <a:t>e</a:t>
            </a:r>
            <a:r>
              <a:rPr lang="en-US" baseline="30000" dirty="0"/>
              <a:t>(</a:t>
            </a:r>
            <a:r>
              <a:rPr lang="en-US" baseline="30000" dirty="0" err="1"/>
              <a:t>r+C-B</a:t>
            </a:r>
            <a:r>
              <a:rPr lang="en-US"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000" dirty="0"/>
              <a:t>Characteristics:</a:t>
            </a:r>
          </a:p>
          <a:p>
            <a:pPr lvl="1"/>
            <a:r>
              <a:rPr lang="en-US" sz="2000" dirty="0"/>
              <a:t>An important element of forward contracts is that </a:t>
            </a:r>
            <a:r>
              <a:rPr lang="en-US" sz="2000" dirty="0">
                <a:solidFill>
                  <a:srgbClr val="FF0000"/>
                </a:solidFill>
              </a:rPr>
              <a:t>no money changes </a:t>
            </a:r>
            <a:r>
              <a:rPr lang="en-US" sz="2000" dirty="0"/>
              <a:t>hands between parties when the contract is initiated.  </a:t>
            </a:r>
          </a:p>
          <a:p>
            <a:pPr lvl="1"/>
            <a:r>
              <a:rPr lang="en-US" sz="2000" dirty="0"/>
              <a:t>The long and the short are engaged in a </a:t>
            </a:r>
            <a:r>
              <a:rPr lang="en-US" sz="2000" dirty="0">
                <a:solidFill>
                  <a:srgbClr val="FF0000"/>
                </a:solidFill>
              </a:rPr>
              <a:t>zero- sum game</a:t>
            </a:r>
            <a:r>
              <a:rPr lang="en-US" sz="2000" dirty="0"/>
              <a:t>, which is a type of competition in which one participant’s gains are the other’s losses. </a:t>
            </a:r>
          </a:p>
          <a:p>
            <a:pPr lvl="1"/>
            <a:r>
              <a:rPr lang="en-US" altLang="zh-CN" sz="2000" dirty="0"/>
              <a:t>Forward contracts have </a:t>
            </a:r>
            <a:r>
              <a:rPr lang="en-US" altLang="zh-CN" sz="2000" dirty="0">
                <a:solidFill>
                  <a:srgbClr val="FF0000"/>
                </a:solidFill>
              </a:rPr>
              <a:t>zero value at the start</a:t>
            </a:r>
            <a:r>
              <a:rPr lang="en-US" altLang="zh-CN" sz="2000" dirty="0"/>
              <a:t>.</a:t>
            </a:r>
            <a:endParaRPr lang="en-US" sz="2000" dirty="0"/>
          </a:p>
          <a:p>
            <a:pPr lvl="1"/>
            <a:r>
              <a:rPr lang="en-US" sz="2000" dirty="0"/>
              <a:t>Forward contracts need not specifically settle by delivery of the underlying asset. They can settle by </a:t>
            </a:r>
            <a:r>
              <a:rPr lang="en-US" sz="2000" dirty="0">
                <a:solidFill>
                  <a:srgbClr val="FF0000"/>
                </a:solidFill>
              </a:rPr>
              <a:t>an exchange of cash</a:t>
            </a:r>
            <a:r>
              <a:rPr lang="en-US" sz="2000" dirty="0"/>
              <a:t>. These contracts—called </a:t>
            </a:r>
            <a:r>
              <a:rPr lang="en-US" sz="2000" b="1" dirty="0"/>
              <a:t>non- deliverable forwards </a:t>
            </a:r>
            <a:r>
              <a:rPr lang="en-US" sz="2000" dirty="0"/>
              <a:t>(NDFs), </a:t>
            </a:r>
            <a:r>
              <a:rPr lang="en-US" sz="2000" b="1" dirty="0"/>
              <a:t>cash- settled forwards</a:t>
            </a:r>
            <a:r>
              <a:rPr lang="en-US" sz="2000" dirty="0"/>
              <a:t>, or </a:t>
            </a:r>
            <a:r>
              <a:rPr lang="en-US" sz="2000" b="1" dirty="0"/>
              <a:t>contracts for differences.</a:t>
            </a:r>
          </a:p>
          <a:p>
            <a:pPr lvl="1"/>
            <a:r>
              <a:rPr lang="en-US" sz="2000" dirty="0"/>
              <a:t>The primary purpose of derivatives is for </a:t>
            </a:r>
            <a:r>
              <a:rPr lang="en-US" sz="2000" dirty="0">
                <a:solidFill>
                  <a:srgbClr val="FF0000"/>
                </a:solidFill>
              </a:rPr>
              <a:t>risk management</a:t>
            </a:r>
            <a:r>
              <a:rPr lang="en-US" sz="2000" dirty="0"/>
              <a:t>.</a:t>
            </a:r>
            <a:endParaRPr lang="en-US" sz="2000" b="1" dirty="0"/>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pricing</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long futures contracts are more attractive 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long forward positions being more desirable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5902061" cy="1499616"/>
          </a:xfrm>
        </p:spPr>
        <p:txBody>
          <a:bodyPr>
            <a:normAutofit/>
          </a:bodyPr>
          <a:lstStyle/>
          <a:p>
            <a:r>
              <a:rPr lang="en-US" sz="3500"/>
              <a:t>Pricing and valuation of futures</a:t>
            </a:r>
            <a:br>
              <a:rPr lang="en-US" sz="3500"/>
            </a:br>
            <a:r>
              <a:rPr lang="en-US" sz="3500"/>
              <a:t>valuation</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217587938"/>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7.58</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valuation</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a:bodyPr>
          <a:lstStyle/>
          <a:p>
            <a:r>
              <a:rPr lang="en-US" sz="2000"/>
              <a:t>The forward contract price, F</a:t>
            </a:r>
            <a:r>
              <a:rPr lang="en-US" sz="2000" baseline="-25000"/>
              <a:t>0</a:t>
            </a:r>
            <a:r>
              <a:rPr lang="en-US" sz="2000"/>
              <a:t>(T), remains fixed until the contract matures. </a:t>
            </a:r>
          </a:p>
          <a:p>
            <a:r>
              <a:rPr lang="en-US" sz="2000"/>
              <a:t>Forward contract MTM value changes are captured by the difference between the current spot price, S</a:t>
            </a:r>
            <a:r>
              <a:rPr lang="en-US" sz="2000" baseline="-25000"/>
              <a:t>t</a:t>
            </a:r>
            <a:r>
              <a:rPr lang="en-US" sz="2000"/>
              <a:t>, and the present value of the forward price, PV</a:t>
            </a:r>
            <a:r>
              <a:rPr lang="en-US" sz="2000" baseline="-25000"/>
              <a:t>t</a:t>
            </a:r>
            <a:r>
              <a:rPr lang="en-US" sz="2000"/>
              <a:t>[F</a:t>
            </a:r>
            <a:r>
              <a:rPr lang="en-US" sz="2000" baseline="-25000"/>
              <a:t>0</a:t>
            </a:r>
            <a:r>
              <a:rPr lang="en-US" sz="2000"/>
              <a:t>(T)].</a:t>
            </a:r>
          </a:p>
          <a:p>
            <a:r>
              <a:rPr lang="en-US" sz="2000"/>
              <a:t> This forward contract MTM is not settled until maturity, giving rise to counterparty credit risk over time since no cash is exchanged from inception of the contract to its maturity or expiration.</a:t>
            </a:r>
          </a:p>
          <a:p>
            <a:r>
              <a:rPr lang="en-US" sz="2000"/>
              <a:t>Futures contract prices fluctuate daily based upon market changes. </a:t>
            </a:r>
          </a:p>
          <a:p>
            <a:r>
              <a:rPr lang="en-US" sz="2000"/>
              <a:t>The daily settlement mechanism resets the futures MTM to zero, and variation margin is exchanged to settle the difference, reducing counterparty credit risk.</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dirty="0"/>
              <a:t>f</a:t>
            </a:r>
            <a:r>
              <a:rPr lang="it-IT" baseline="-25000" dirty="0"/>
              <a:t>A,B−A </a:t>
            </a:r>
            <a:r>
              <a:rPr lang="it-IT" dirty="0"/>
              <a:t>= 100 − (100 × MRR</a:t>
            </a:r>
            <a:r>
              <a:rPr lang="it-IT" baseline="-25000" dirty="0"/>
              <a:t>A,B−A</a:t>
            </a:r>
            <a:r>
              <a:rPr lang="it-IT" dirty="0"/>
              <a:t>)</a:t>
            </a:r>
          </a:p>
          <a:p>
            <a:r>
              <a:rPr lang="en-US" dirty="0"/>
              <a:t>Where </a:t>
            </a:r>
            <a:r>
              <a:rPr lang="en-US" dirty="0" err="1"/>
              <a:t>f</a:t>
            </a:r>
            <a:r>
              <a:rPr lang="en-US" baseline="-25000" dirty="0" err="1"/>
              <a:t>A,B</a:t>
            </a:r>
            <a:r>
              <a:rPr lang="en-US" baseline="-25000" dirty="0"/>
              <a:t>-A </a:t>
            </a:r>
            <a:r>
              <a:rPr lang="en-US" dirty="0"/>
              <a:t>represents the futures price for a market reference rate for B-A periods that begins in A periods (MRR</a:t>
            </a:r>
            <a:r>
              <a:rPr lang="en-US" baseline="-25000" dirty="0"/>
              <a:t>A,B-A</a:t>
            </a:r>
            <a:r>
              <a:rPr lang="en-US" dirty="0"/>
              <a:t>)</a:t>
            </a:r>
          </a:p>
          <a:p>
            <a:r>
              <a:rPr lang="en-US" dirty="0"/>
              <a:t>f3m,3m : 98.25 = 100-(100*MRR</a:t>
            </a:r>
            <a:r>
              <a:rPr lang="en-US" baseline="-25000" dirty="0"/>
              <a:t>3m,3m</a:t>
            </a:r>
            <a:r>
              <a:rPr lang="en-US" dirty="0"/>
              <a:t>)</a:t>
            </a:r>
          </a:p>
          <a:p>
            <a:r>
              <a:rPr lang="en-US" dirty="0"/>
              <a:t>MRR</a:t>
            </a:r>
            <a:r>
              <a:rPr lang="en-US" baseline="-25000" dirty="0"/>
              <a:t>3m,3m</a:t>
            </a:r>
            <a:r>
              <a:rPr lang="en-US" dirty="0"/>
              <a:t>=1.75%</a:t>
            </a:r>
          </a:p>
          <a:p>
            <a:r>
              <a:rPr lang="en-US" dirty="0"/>
              <a:t>■ Long futures contract (lender): Gains as prices rise, future MRR falls</a:t>
            </a:r>
          </a:p>
          <a:p>
            <a:r>
              <a:rPr lang="en-US" dirty="0"/>
              <a:t>■ Short futures contract (borrower): Gains as prices fall, future MRR rises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706367288"/>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a:t>Gains from rising MRR</a:t>
                      </a:r>
                    </a:p>
                  </a:txBody>
                  <a:tcPr marL="142650" marR="142650" marT="71325" marB="71325"/>
                </a:tc>
                <a:tc>
                  <a:txBody>
                    <a:bodyPr/>
                    <a:lstStyle/>
                    <a:p>
                      <a:r>
                        <a:rPr lang="en-US" sz="2800"/>
                        <a:t>Gains from falling MRR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daily settlement occurs based on price changes, which translate into futures contract basis point value (BPV) as follows:</a:t>
            </a:r>
          </a:p>
          <a:p>
            <a:r>
              <a:rPr lang="en-US"/>
              <a:t>Futures Contract BPV </a:t>
            </a:r>
            <a:r>
              <a:rPr lang="en-US" dirty="0"/>
              <a:t>=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4431792" cy="1499616"/>
          </a:xfrm>
        </p:spPr>
        <p:txBody>
          <a:bodyPr>
            <a:normAutofit fontScale="90000"/>
          </a:bodyPr>
          <a:lstStyle/>
          <a:p>
            <a:r>
              <a:rPr lang="en-US" sz="3500"/>
              <a:t>Pricing and valuation of futures</a:t>
            </a:r>
            <a:br>
              <a:rPr lang="en-US" sz="3500"/>
            </a:br>
            <a:r>
              <a:rPr lang="en-US" sz="350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71D5A-FDAE-5A42-9B46-57F12D8FB4BF}"/>
              </a:ext>
            </a:extLst>
          </p:cNvPr>
          <p:cNvSpPr>
            <a:spLocks noGrp="1"/>
          </p:cNvSpPr>
          <p:nvPr>
            <p:ph type="title"/>
          </p:nvPr>
        </p:nvSpPr>
        <p:spPr>
          <a:xfrm>
            <a:off x="1024128" y="585216"/>
            <a:ext cx="8018272" cy="1499616"/>
          </a:xfrm>
        </p:spPr>
        <p:txBody>
          <a:bodyPr>
            <a:normAutofit/>
          </a:bodyPr>
          <a:lstStyle/>
          <a:p>
            <a:r>
              <a:rPr lang="en-US" altLang="zh-CN"/>
              <a:t>Pricing and valuation of futures</a:t>
            </a:r>
            <a:endParaRPr kumimoji="1" lang="zh-CN" altLang="en-US" dirty="0"/>
          </a:p>
        </p:txBody>
      </p:sp>
      <p:sp>
        <p:nvSpPr>
          <p:cNvPr id="3" name="内容占位符 2">
            <a:extLst>
              <a:ext uri="{FF2B5EF4-FFF2-40B4-BE49-F238E27FC236}">
                <a16:creationId xmlns:a16="http://schemas.microsoft.com/office/drawing/2014/main" id="{DFFBAAF0-2AB9-A346-A640-F69E7FA3BFD3}"/>
              </a:ext>
            </a:extLst>
          </p:cNvPr>
          <p:cNvSpPr>
            <a:spLocks noGrp="1"/>
          </p:cNvSpPr>
          <p:nvPr>
            <p:ph idx="1"/>
          </p:nvPr>
        </p:nvSpPr>
        <p:spPr>
          <a:xfrm>
            <a:off x="1024128" y="2286000"/>
            <a:ext cx="8018271" cy="4023360"/>
          </a:xfrm>
        </p:spPr>
        <p:txBody>
          <a:bodyPr>
            <a:normAutofit/>
          </a:bodyPr>
          <a:lstStyle/>
          <a:p>
            <a:r>
              <a:rPr lang="en" altLang="zh-CN" b="1" dirty="0"/>
              <a:t>EFFECT OF CENTRAL CLEARING OF OTC DERIVATIVES </a:t>
            </a:r>
          </a:p>
          <a:p>
            <a:r>
              <a:rPr lang="en" altLang="zh-CN" dirty="0"/>
              <a:t>The advent of derivatives central clearing, introduced in an earlier lesson, ha</a:t>
            </a:r>
            <a:r>
              <a:rPr lang="en-US" altLang="zh-CN" dirty="0"/>
              <a:t>s</a:t>
            </a:r>
            <a:r>
              <a:rPr lang="en" altLang="zh-CN" dirty="0"/>
              <a:t> created futures-like margining requirements for OTC derivative dealers who buy and sell forwards to derivatives end users. Dealers who are required to post cash or highly liquid securities to a central counterparty often impose similar requirements on derivatives end users. </a:t>
            </a:r>
          </a:p>
          <a:p>
            <a:endParaRPr lang="en" altLang="zh-CN"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5650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000" dirty="0"/>
              <a:t>Forward Contracts</a:t>
            </a:r>
            <a:br>
              <a:rPr lang="en-US" altLang="zh-CN" sz="4000" dirty="0"/>
            </a:br>
            <a:r>
              <a:rPr lang="en-US" altLang="zh-CN" sz="4000" dirty="0"/>
              <a:t>example</a:t>
            </a:r>
            <a:endParaRPr kumimoji="1" lang="zh-CN" altLang="en-US" sz="40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b="1" dirty="0"/>
              <a:t>Forward Gold Purchase </a:t>
            </a:r>
            <a:endParaRPr lang="en" altLang="zh-CN" dirty="0"/>
          </a:p>
          <a:p>
            <a:r>
              <a:rPr lang="en" altLang="zh-CN" dirty="0"/>
              <a:t>An investor, </a:t>
            </a:r>
            <a:r>
              <a:rPr lang="en" altLang="zh-CN" dirty="0" err="1"/>
              <a:t>Procam</a:t>
            </a:r>
            <a:r>
              <a:rPr lang="en" altLang="zh-CN" dirty="0"/>
              <a:t> Investments, enters a cash-settled forward contract with a financial intermediary to buy 100 ounces of gold at a forward price, F0(T), of $1,792.13 per ounce in three months. </a:t>
            </a:r>
          </a:p>
          <a:p>
            <a:r>
              <a:rPr lang="en" altLang="zh-CN" b="1" dirty="0"/>
              <a:t>Today’s spot gold price (</a:t>
            </a:r>
            <a:r>
              <a:rPr lang="en" altLang="zh-CN" b="1" i="1" dirty="0"/>
              <a:t>S</a:t>
            </a:r>
            <a:r>
              <a:rPr lang="en" altLang="zh-CN" b="1" dirty="0"/>
              <a:t>0) is $1,770 per ounce. </a:t>
            </a:r>
          </a:p>
          <a:p>
            <a:r>
              <a:rPr lang="en" altLang="zh-CN" b="1" dirty="0"/>
              <a:t>At contract maturity, the gold price (</a:t>
            </a:r>
            <a:r>
              <a:rPr lang="en" altLang="zh-CN" b="1" i="1" dirty="0"/>
              <a:t>ST</a:t>
            </a:r>
            <a:r>
              <a:rPr lang="en" altLang="zh-CN" b="1"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29493061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1886431849"/>
              </p:ext>
            </p:extLst>
          </p:nvPr>
        </p:nvGraphicFramePr>
        <p:xfrm>
          <a:off x="1024127" y="2286000"/>
          <a:ext cx="2869000" cy="2889891"/>
        </p:xfrm>
        <a:graphic>
          <a:graphicData uri="http://schemas.openxmlformats.org/drawingml/2006/table">
            <a:tbl>
              <a:tblPr firstRow="1" bandRow="1">
                <a:tableStyleId>{5C22544A-7EE6-4342-B048-85BDC9FD1C3A}</a:tableStyleId>
              </a:tblPr>
              <a:tblGrid>
                <a:gridCol w="1434500">
                  <a:extLst>
                    <a:ext uri="{9D8B030D-6E8A-4147-A177-3AD203B41FA5}">
                      <a16:colId xmlns:a16="http://schemas.microsoft.com/office/drawing/2014/main" val="1589181874"/>
                    </a:ext>
                  </a:extLst>
                </a:gridCol>
                <a:gridCol w="1434500">
                  <a:extLst>
                    <a:ext uri="{9D8B030D-6E8A-4147-A177-3AD203B41FA5}">
                      <a16:colId xmlns:a16="http://schemas.microsoft.com/office/drawing/2014/main" val="1736398216"/>
                    </a:ext>
                  </a:extLst>
                </a:gridCol>
              </a:tblGrid>
              <a:tr h="1055436">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611485">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611485">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611485">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4028170545"/>
              </p:ext>
            </p:extLst>
          </p:nvPr>
        </p:nvGraphicFramePr>
        <p:xfrm>
          <a:off x="4103996" y="2286000"/>
          <a:ext cx="6729863" cy="288989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512451">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212500">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188720">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pricing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4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greater liquidity 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decrease portfolio duration by entering this position in a swap contract fixed rate </a:t>
            </a:r>
            <a:r>
              <a:rPr lang="en-US" dirty="0" err="1"/>
              <a:t>payerer</a:t>
            </a:r>
            <a:r>
              <a:rPr lang="en-US" dirty="0"/>
              <a:t>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a:bodyPr>
          <a:lstStyle/>
          <a:p>
            <a:r>
              <a:rPr lang="en-US" sz="4300"/>
              <a:t>Pricing and valuation of swap</a:t>
            </a:r>
            <a:br>
              <a:rPr lang="en-US" sz="4300"/>
            </a:br>
            <a:r>
              <a:rPr lang="en-US" sz="4300"/>
              <a:t>valuation</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a:t>A rise in the expected forward rates after inception will increase the present value of floating payments, while the fixed swap rate will remain the same.</a:t>
            </a:r>
          </a:p>
          <a:p>
            <a:r>
              <a:rPr lang="en-US" sz="1500">
                <a:latin typeface="Trebuchet MS" panose="020B0603020202020204" pitchFamily="34" charset="0"/>
              </a:rPr>
              <a:t>∑ PV(floating payment) &gt; ∑ PV(fixed payment)</a:t>
            </a:r>
          </a:p>
          <a:p>
            <a:r>
              <a:rPr lang="en-US" sz="1500">
                <a:latin typeface="Trebuchet MS" panose="020B0603020202020204" pitchFamily="34" charset="0"/>
              </a:rPr>
              <a:t>Long(floating receiver fixed payer): MTM gain</a:t>
            </a:r>
          </a:p>
          <a:p>
            <a:r>
              <a:rPr lang="en-US" sz="1500">
                <a:latin typeface="Trebuchet MS" panose="020B0603020202020204" pitchFamily="34" charset="0"/>
              </a:rPr>
              <a:t>Short(fixed receiver floating payer): MTM loss</a:t>
            </a:r>
          </a:p>
          <a:p>
            <a:r>
              <a:rPr lang="en-US" sz="1500"/>
              <a:t>A decline in the expected forward rates after inception will reduce the present value of floating payments, while the fixed swap rate will remain the same.</a:t>
            </a:r>
          </a:p>
          <a:p>
            <a:r>
              <a:rPr lang="en-US" sz="1500">
                <a:latin typeface="Trebuchet MS" panose="020B0603020202020204" pitchFamily="34" charset="0"/>
              </a:rPr>
              <a:t>∑ PV(floating payment) &lt; ∑ PV(fixed payment)</a:t>
            </a:r>
          </a:p>
          <a:p>
            <a:r>
              <a:rPr lang="en-US" sz="1500">
                <a:latin typeface="Trebuchet MS" panose="020B0603020202020204" pitchFamily="34" charset="0"/>
              </a:rPr>
              <a:t>Long(floating receiver fixed payer): MTM loss</a:t>
            </a:r>
          </a:p>
          <a:p>
            <a:r>
              <a:rPr lang="en-US" sz="1500">
                <a:latin typeface="Trebuchet MS" panose="020B0603020202020204" pitchFamily="34" charset="0"/>
              </a:rPr>
              <a:t>Short(fixed receiver floating payer): MTM gain</a:t>
            </a:r>
          </a:p>
          <a:p>
            <a:endParaRPr lang="en-US" sz="1500"/>
          </a:p>
          <a:p>
            <a:endParaRPr lang="en-US" sz="150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AE96-A2FD-486E-9A12-FFD531038781}"/>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valuation</a:t>
            </a:r>
          </a:p>
        </p:txBody>
      </p:sp>
      <p:sp>
        <p:nvSpPr>
          <p:cNvPr id="3" name="Content Placeholder 2">
            <a:extLst>
              <a:ext uri="{FF2B5EF4-FFF2-40B4-BE49-F238E27FC236}">
                <a16:creationId xmlns:a16="http://schemas.microsoft.com/office/drawing/2014/main" id="{0F77A4C0-AE26-41F9-850C-5A47DE4C4544}"/>
              </a:ext>
            </a:extLst>
          </p:cNvPr>
          <p:cNvSpPr>
            <a:spLocks noGrp="1"/>
          </p:cNvSpPr>
          <p:nvPr>
            <p:ph idx="1"/>
          </p:nvPr>
        </p:nvSpPr>
        <p:spPr>
          <a:xfrm>
            <a:off x="1024128" y="2286000"/>
            <a:ext cx="8018271" cy="4023360"/>
          </a:xfrm>
        </p:spPr>
        <p:txBody>
          <a:bodyPr>
            <a:normAutofit/>
          </a:bodyPr>
          <a:lstStyle/>
          <a:p>
            <a:r>
              <a:rPr lang="en-US" dirty="0"/>
              <a:t>Fixed rate payer(floating rate receiver):long</a:t>
            </a:r>
          </a:p>
          <a:p>
            <a:r>
              <a:rPr lang="en-US" dirty="0"/>
              <a:t>Periodic settlement value = (MRR – swap rate) × Notional amount × Period</a:t>
            </a:r>
          </a:p>
          <a:p>
            <a:r>
              <a:rPr lang="en-US" dirty="0"/>
              <a:t>The value of a swap on any settlement date equals the current settlement value plus the present value of all remaining future swap settlements.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566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a:bodyPr>
          <a:lstStyle/>
          <a:p>
            <a:r>
              <a:rPr lang="en-US" sz="3900"/>
              <a:t>Pricing and valuation of swap</a:t>
            </a:r>
            <a:br>
              <a:rPr lang="en-US" sz="3900"/>
            </a:br>
            <a:r>
              <a:rPr lang="en-US" sz="3900"/>
              <a:t>valuation</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a:t>Esterr entered a 3.5-year CAD250 million interest rate swap contract under which it pays a fixed quarterly swap rate of 2.05% and receives three-month CAD MRR. The fixed swap price of 2.05% paid by Esterr remains constant over the life of the contract.</a:t>
            </a:r>
          </a:p>
          <a:p>
            <a:pPr defTabSz="914400">
              <a:lnSpc>
                <a:spcPct val="90000"/>
              </a:lnSpc>
              <a:spcAft>
                <a:spcPts val="600"/>
              </a:spcAft>
              <a:buClr>
                <a:schemeClr val="accent1"/>
              </a:buClr>
            </a:pPr>
            <a:r>
              <a:rPr lang="en-US"/>
              <a:t>We first consider the passage of time with no change to expected interest rates. That is, the MRR sets each period based on the implied forward rates at trade inception.</a:t>
            </a:r>
          </a:p>
          <a:p>
            <a:pPr defTabSz="914400">
              <a:lnSpc>
                <a:spcPct val="90000"/>
              </a:lnSpc>
              <a:spcAft>
                <a:spcPts val="600"/>
              </a:spcAft>
              <a:buClr>
                <a:schemeClr val="accent1"/>
              </a:buClr>
            </a:pPr>
            <a:r>
              <a:rPr lang="en-US"/>
              <a:t>Period 1: –CAD968,750 = (0.5% – 2.05%) × CAD250 million × 0.25</a:t>
            </a:r>
          </a:p>
          <a:p>
            <a:pPr defTabSz="914400">
              <a:lnSpc>
                <a:spcPct val="90000"/>
              </a:lnSpc>
              <a:spcAft>
                <a:spcPts val="600"/>
              </a:spcAft>
              <a:buClr>
                <a:schemeClr val="accent1"/>
              </a:buClr>
            </a:pPr>
            <a:r>
              <a:rPr lang="en-US"/>
              <a:t>Period 2: –CAD818,750 = (0.74% – 2.05%) × CAD250 million × 0.25.</a:t>
            </a:r>
          </a:p>
          <a:p>
            <a:pPr defTabSz="914400">
              <a:lnSpc>
                <a:spcPct val="90000"/>
              </a:lnSpc>
              <a:spcAft>
                <a:spcPts val="600"/>
              </a:spcAft>
              <a:buClr>
                <a:schemeClr val="accent1"/>
              </a:buClr>
            </a:pPr>
            <a:endParaRPr lang="en-US"/>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a:bodyPr>
          <a:lstStyle/>
          <a:p>
            <a:r>
              <a:rPr lang="en-US"/>
              <a:t>Pricing and valuation of swap</a:t>
            </a:r>
            <a:br>
              <a:rPr lang="en-US"/>
            </a:br>
            <a:r>
              <a:rPr lang="en-US"/>
              <a:t>valuation</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lstStyle/>
          <a:p>
            <a:r>
              <a:rPr lang="en-US" altLang="zh-CN" dirty="0"/>
              <a:t>Forward Contracts</a:t>
            </a:r>
            <a:br>
              <a:rPr lang="en-US" altLang="zh-CN" dirty="0"/>
            </a:br>
            <a:r>
              <a:rPr lang="en-US" altLang="zh-CN" dirty="0"/>
              <a:t>practice</a:t>
            </a:r>
            <a:endParaRPr kumimoji="1" lang="zh-CN" altLang="en-US"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124B-F8B1-44FB-B9D6-3239CDA95508}"/>
              </a:ext>
            </a:extLst>
          </p:cNvPr>
          <p:cNvSpPr>
            <a:spLocks noGrp="1"/>
          </p:cNvSpPr>
          <p:nvPr>
            <p:ph type="title"/>
          </p:nvPr>
        </p:nvSpPr>
        <p:spPr/>
        <p:txBody>
          <a:bodyPr>
            <a:normAutofit fontScale="90000"/>
          </a:bodyPr>
          <a:lstStyle/>
          <a:p>
            <a:r>
              <a:rPr lang="en-US" altLang="zh-CN" sz="4400" dirty="0"/>
              <a:t>Classification </a:t>
            </a:r>
            <a:r>
              <a:rPr lang="en-US" sz="4400" dirty="0"/>
              <a:t>of derivatives</a:t>
            </a:r>
            <a:br>
              <a:rPr lang="en-US" dirty="0"/>
            </a:br>
            <a:r>
              <a:rPr lang="en-US" dirty="0"/>
              <a:t>Forward commitments and contingent claims</a:t>
            </a:r>
          </a:p>
        </p:txBody>
      </p:sp>
      <p:sp>
        <p:nvSpPr>
          <p:cNvPr id="3" name="Content Placeholder 2">
            <a:extLst>
              <a:ext uri="{FF2B5EF4-FFF2-40B4-BE49-F238E27FC236}">
                <a16:creationId xmlns:a16="http://schemas.microsoft.com/office/drawing/2014/main" id="{AEE854A1-1496-4876-AC8F-11F97047424B}"/>
              </a:ext>
            </a:extLst>
          </p:cNvPr>
          <p:cNvSpPr>
            <a:spLocks noGrp="1"/>
          </p:cNvSpPr>
          <p:nvPr>
            <p:ph idx="1"/>
          </p:nvPr>
        </p:nvSpPr>
        <p:spPr/>
        <p:txBody>
          <a:bodyPr/>
          <a:lstStyle/>
          <a:p>
            <a:r>
              <a:rPr lang="en-US" sz="2800" dirty="0"/>
              <a:t>Forward commitments</a:t>
            </a:r>
          </a:p>
          <a:p>
            <a:pPr lvl="1"/>
            <a:r>
              <a:rPr lang="en-US" sz="1800" dirty="0">
                <a:solidFill>
                  <a:schemeClr val="tx1"/>
                </a:solidFill>
              </a:rPr>
              <a:t>Forward</a:t>
            </a:r>
          </a:p>
          <a:p>
            <a:pPr lvl="1"/>
            <a:r>
              <a:rPr lang="en-US" sz="1800" dirty="0"/>
              <a:t>Futures</a:t>
            </a:r>
          </a:p>
          <a:p>
            <a:pPr lvl="1"/>
            <a:r>
              <a:rPr lang="en-US" sz="1800" dirty="0"/>
              <a:t>Swap</a:t>
            </a:r>
          </a:p>
          <a:p>
            <a:r>
              <a:rPr lang="en-US" sz="2800" dirty="0"/>
              <a:t>Contingent claims</a:t>
            </a:r>
          </a:p>
          <a:p>
            <a:pPr lvl="1"/>
            <a:r>
              <a:rPr lang="en-US" sz="1800" dirty="0"/>
              <a:t>Option</a:t>
            </a:r>
          </a:p>
          <a:p>
            <a:pPr lvl="1"/>
            <a:r>
              <a:rPr lang="en-US" sz="1800" dirty="0"/>
              <a:t>Credit Default Swap</a:t>
            </a:r>
          </a:p>
        </p:txBody>
      </p:sp>
    </p:spTree>
    <p:extLst>
      <p:ext uri="{BB962C8B-B14F-4D97-AF65-F5344CB8AC3E}">
        <p14:creationId xmlns:p14="http://schemas.microsoft.com/office/powerpoint/2010/main" val="35484638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82C3-1713-4158-BD07-C849C3C4CC28}"/>
              </a:ext>
            </a:extLst>
          </p:cNvPr>
          <p:cNvSpPr>
            <a:spLocks noGrp="1"/>
          </p:cNvSpPr>
          <p:nvPr>
            <p:ph type="title"/>
          </p:nvPr>
        </p:nvSpPr>
        <p:spPr/>
        <p:txBody>
          <a:bodyPr>
            <a:normAutofit fontScale="90000"/>
          </a:bodyPr>
          <a:lstStyle/>
          <a:p>
            <a:r>
              <a:rPr lang="en-US" altLang="zh-CN" sz="4000" dirty="0"/>
              <a:t>Classification</a:t>
            </a:r>
            <a:r>
              <a:rPr lang="en-US" sz="4000" dirty="0"/>
              <a:t> 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AF25ED95-A7A6-4FF7-B6AE-E00C8A4243CE}"/>
              </a:ext>
            </a:extLst>
          </p:cNvPr>
          <p:cNvSpPr>
            <a:spLocks noGrp="1"/>
          </p:cNvSpPr>
          <p:nvPr>
            <p:ph idx="1"/>
          </p:nvPr>
        </p:nvSpPr>
        <p:spPr/>
        <p:txBody>
          <a:bodyPr/>
          <a:lstStyle/>
          <a:p>
            <a:r>
              <a:rPr lang="en-US" sz="2800" dirty="0"/>
              <a:t>Over-the-counter market</a:t>
            </a:r>
          </a:p>
          <a:p>
            <a:pPr lvl="1"/>
            <a:r>
              <a:rPr lang="en-US" sz="1800" dirty="0"/>
              <a:t>Forward</a:t>
            </a:r>
          </a:p>
          <a:p>
            <a:pPr lvl="1"/>
            <a:r>
              <a:rPr lang="en-US" sz="1800" dirty="0"/>
              <a:t>Swap</a:t>
            </a:r>
          </a:p>
          <a:p>
            <a:pPr lvl="1"/>
            <a:r>
              <a:rPr lang="en-US" sz="1800" dirty="0"/>
              <a:t>Option</a:t>
            </a:r>
          </a:p>
          <a:p>
            <a:r>
              <a:rPr lang="en-US" sz="2800" dirty="0"/>
              <a:t>Exchange-traded market</a:t>
            </a:r>
          </a:p>
          <a:p>
            <a:pPr lvl="1"/>
            <a:r>
              <a:rPr lang="en-US" sz="1800" dirty="0"/>
              <a:t>Futures</a:t>
            </a:r>
          </a:p>
          <a:p>
            <a:pPr lvl="1"/>
            <a:r>
              <a:rPr lang="en-US" sz="1800" dirty="0"/>
              <a:t>Option</a:t>
            </a:r>
          </a:p>
          <a:p>
            <a:endParaRPr lang="en-US" dirty="0"/>
          </a:p>
        </p:txBody>
      </p:sp>
    </p:spTree>
    <p:extLst>
      <p:ext uri="{BB962C8B-B14F-4D97-AF65-F5344CB8AC3E}">
        <p14:creationId xmlns:p14="http://schemas.microsoft.com/office/powerpoint/2010/main" val="20631237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868E-9E09-460D-AFC5-F06FE734B18C}"/>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8C312896-34F4-450C-92F0-CAD934A523A3}"/>
              </a:ext>
            </a:extLst>
          </p:cNvPr>
          <p:cNvSpPr>
            <a:spLocks noGrp="1"/>
          </p:cNvSpPr>
          <p:nvPr>
            <p:ph idx="1"/>
          </p:nvPr>
        </p:nvSpPr>
        <p:spPr/>
        <p:txBody>
          <a:bodyPr>
            <a:normAutofit/>
          </a:bodyPr>
          <a:lstStyle/>
          <a:p>
            <a:r>
              <a:rPr lang="en-US" sz="2800" dirty="0"/>
              <a:t>Exchange-traded derivative market</a:t>
            </a:r>
          </a:p>
          <a:p>
            <a:r>
              <a:rPr lang="en-US" dirty="0"/>
              <a:t>characteristics</a:t>
            </a:r>
          </a:p>
          <a:p>
            <a:pPr lvl="1"/>
            <a:r>
              <a:rPr lang="en-US" dirty="0"/>
              <a:t>Standardized	</a:t>
            </a:r>
          </a:p>
          <a:p>
            <a:pPr lvl="1"/>
            <a:r>
              <a:rPr lang="en-US" dirty="0"/>
              <a:t>More liquid</a:t>
            </a:r>
          </a:p>
          <a:p>
            <a:pPr lvl="1"/>
            <a:r>
              <a:rPr lang="en-US" dirty="0"/>
              <a:t>Market makers and speculators</a:t>
            </a:r>
          </a:p>
          <a:p>
            <a:pPr lvl="1"/>
            <a:r>
              <a:rPr lang="en-US" dirty="0"/>
              <a:t>Clear and settle all contracts overnight</a:t>
            </a:r>
          </a:p>
          <a:p>
            <a:pPr lvl="1"/>
            <a:r>
              <a:rPr lang="en-US" dirty="0"/>
              <a:t>Credit guarantee</a:t>
            </a:r>
          </a:p>
          <a:p>
            <a:pPr lvl="1"/>
            <a:r>
              <a:rPr lang="en-US" dirty="0"/>
              <a:t>Transparency(regulatory bodies)</a:t>
            </a:r>
          </a:p>
          <a:p>
            <a:pPr lvl="1"/>
            <a:r>
              <a:rPr lang="en-US" dirty="0"/>
              <a:t>Loss of privacy and flexibility</a:t>
            </a:r>
          </a:p>
          <a:p>
            <a:endParaRPr lang="en-US" dirty="0"/>
          </a:p>
          <a:p>
            <a:endParaRPr lang="en-US" dirty="0"/>
          </a:p>
        </p:txBody>
      </p:sp>
    </p:spTree>
    <p:extLst>
      <p:ext uri="{BB962C8B-B14F-4D97-AF65-F5344CB8AC3E}">
        <p14:creationId xmlns:p14="http://schemas.microsoft.com/office/powerpoint/2010/main" val="10803450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2ACD3-97F2-43B1-8933-4B82D4F11644}"/>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487D91EC-818A-4A4E-B004-E96C0A6F64DC}"/>
              </a:ext>
            </a:extLst>
          </p:cNvPr>
          <p:cNvSpPr>
            <a:spLocks noGrp="1"/>
          </p:cNvSpPr>
          <p:nvPr>
            <p:ph idx="1"/>
          </p:nvPr>
        </p:nvSpPr>
        <p:spPr/>
        <p:txBody>
          <a:bodyPr/>
          <a:lstStyle/>
          <a:p>
            <a:r>
              <a:rPr lang="en-US" sz="2800" dirty="0"/>
              <a:t>Over-the-counter derivative market</a:t>
            </a:r>
          </a:p>
          <a:p>
            <a:r>
              <a:rPr lang="en-US" dirty="0"/>
              <a:t>characteristics</a:t>
            </a:r>
          </a:p>
          <a:p>
            <a:pPr lvl="1"/>
            <a:r>
              <a:rPr lang="en-US" dirty="0"/>
              <a:t>Customization</a:t>
            </a:r>
          </a:p>
          <a:p>
            <a:pPr lvl="1"/>
            <a:r>
              <a:rPr lang="en-US" dirty="0"/>
              <a:t>More flexible</a:t>
            </a:r>
          </a:p>
          <a:p>
            <a:pPr lvl="1"/>
            <a:r>
              <a:rPr lang="en-US" dirty="0"/>
              <a:t>Lower degree of regulation</a:t>
            </a:r>
          </a:p>
          <a:p>
            <a:pPr lvl="1"/>
            <a:r>
              <a:rPr lang="en-US" dirty="0"/>
              <a:t>Retain a degree of privacy with lower transparency</a:t>
            </a:r>
          </a:p>
          <a:p>
            <a:pPr lvl="1"/>
            <a:endParaRPr lang="en-US" dirty="0"/>
          </a:p>
          <a:p>
            <a:endParaRPr lang="en-US" dirty="0"/>
          </a:p>
        </p:txBody>
      </p:sp>
    </p:spTree>
    <p:extLst>
      <p:ext uri="{BB962C8B-B14F-4D97-AF65-F5344CB8AC3E}">
        <p14:creationId xmlns:p14="http://schemas.microsoft.com/office/powerpoint/2010/main" val="7366146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1E7E-561B-4C61-8404-6C29256855A2}"/>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CFF1D1EF-7E0F-48EE-98B9-A11615480828}"/>
              </a:ext>
            </a:extLst>
          </p:cNvPr>
          <p:cNvSpPr>
            <a:spLocks noGrp="1"/>
          </p:cNvSpPr>
          <p:nvPr>
            <p:ph idx="1"/>
          </p:nvPr>
        </p:nvSpPr>
        <p:spPr/>
        <p:txBody>
          <a:bodyPr>
            <a:normAutofit/>
          </a:bodyPr>
          <a:lstStyle/>
          <a:p>
            <a:r>
              <a:rPr lang="en-US" dirty="0"/>
              <a:t>1.Which of the following is not a forward commitment?</a:t>
            </a:r>
          </a:p>
          <a:p>
            <a:pPr lvl="1"/>
            <a:r>
              <a:rPr lang="en-US" dirty="0"/>
              <a:t>A An agreement to take out a loan at a future date at a specific rate</a:t>
            </a:r>
          </a:p>
          <a:p>
            <a:pPr lvl="1"/>
            <a:r>
              <a:rPr lang="en-US" dirty="0"/>
              <a:t>B An offer of employment that must be accepted or rejected in two weeks</a:t>
            </a:r>
          </a:p>
          <a:p>
            <a:pPr lvl="1"/>
            <a:r>
              <a:rPr lang="en-US" dirty="0"/>
              <a:t>C An agreement to lease a piece of machinery for one year with a series of fixed monthly payments</a:t>
            </a:r>
          </a:p>
          <a:p>
            <a:r>
              <a:rPr lang="en-US" dirty="0"/>
              <a:t>2.Which of the following statements is true about contingent claims?</a:t>
            </a:r>
          </a:p>
          <a:p>
            <a:pPr lvl="1"/>
            <a:r>
              <a:rPr lang="en-US" dirty="0"/>
              <a:t>A Either party can default to the other.</a:t>
            </a:r>
          </a:p>
          <a:p>
            <a:pPr lvl="1"/>
            <a:r>
              <a:rPr lang="en-US" dirty="0"/>
              <a:t>B The payoffs are linearly related to the performance of the underlying.</a:t>
            </a:r>
          </a:p>
          <a:p>
            <a:pPr lvl="1"/>
            <a:r>
              <a:rPr lang="en-US" dirty="0"/>
              <a:t>C The most the long can lose is the amount paid for the contingent claim.</a:t>
            </a:r>
          </a:p>
        </p:txBody>
      </p:sp>
    </p:spTree>
    <p:extLst>
      <p:ext uri="{BB962C8B-B14F-4D97-AF65-F5344CB8AC3E}">
        <p14:creationId xmlns:p14="http://schemas.microsoft.com/office/powerpoint/2010/main" val="16574399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3.Which of the following characteristics is not associated with exchange-traded derivatives?</a:t>
            </a:r>
          </a:p>
          <a:p>
            <a:pPr lvl="1"/>
            <a:r>
              <a:rPr lang="en-US" dirty="0"/>
              <a:t>A Margin or performance bonds are required.</a:t>
            </a:r>
          </a:p>
          <a:p>
            <a:pPr lvl="1"/>
            <a:r>
              <a:rPr lang="en-US" dirty="0"/>
              <a:t>B The exchange guarantees all payments in the event of default.</a:t>
            </a:r>
          </a:p>
          <a:p>
            <a:pPr lvl="1"/>
            <a:r>
              <a:rPr lang="en-US" dirty="0"/>
              <a:t>C All terms except the price are customized to the parties’ individual needs.</a:t>
            </a:r>
          </a:p>
          <a:p>
            <a:r>
              <a:rPr lang="en-US" dirty="0"/>
              <a:t>4.Which of the following characteristics is associated with over- the- counter derivatives?</a:t>
            </a:r>
          </a:p>
          <a:p>
            <a:pPr lvl="1"/>
            <a:r>
              <a:rPr lang="en-US" dirty="0"/>
              <a:t>A Trading occurs in a central location.</a:t>
            </a:r>
          </a:p>
          <a:p>
            <a:pPr lvl="1"/>
            <a:r>
              <a:rPr lang="en-US" dirty="0"/>
              <a:t>B They are more regulated than exchange- listed derivatives.</a:t>
            </a:r>
          </a:p>
          <a:p>
            <a:pPr lvl="1"/>
            <a:r>
              <a:rPr lang="en-US" dirty="0"/>
              <a:t>C They are less transparent than exchange- listed derivatives.</a:t>
            </a:r>
          </a:p>
        </p:txBody>
      </p:sp>
    </p:spTree>
    <p:extLst>
      <p:ext uri="{BB962C8B-B14F-4D97-AF65-F5344CB8AC3E}">
        <p14:creationId xmlns:p14="http://schemas.microsoft.com/office/powerpoint/2010/main" val="31212917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5.Market makers earn a profit in both exchange and over- the- counter derivatives markets by:</a:t>
            </a:r>
          </a:p>
          <a:p>
            <a:pPr lvl="1"/>
            <a:r>
              <a:rPr lang="en-US" dirty="0"/>
              <a:t>A charging a commission on each trade.</a:t>
            </a:r>
          </a:p>
          <a:p>
            <a:pPr lvl="1"/>
            <a:r>
              <a:rPr lang="en-US" dirty="0"/>
              <a:t>B a combination of commissions and markups.</a:t>
            </a:r>
          </a:p>
          <a:p>
            <a:pPr lvl="1"/>
            <a:r>
              <a:rPr lang="en-US" dirty="0"/>
              <a:t>C buying at one price, selling at a higher price, and hedging any risk.</a:t>
            </a:r>
          </a:p>
          <a:p>
            <a:r>
              <a:rPr lang="en-US" dirty="0"/>
              <a:t>6.Which of the following statements most accurately describes exchange-traded derivatives relative to over- the- counter derivatives? Exchange-traded derivatives are more likely to have:</a:t>
            </a:r>
          </a:p>
          <a:p>
            <a:pPr lvl="1"/>
            <a:r>
              <a:rPr lang="en-US" dirty="0"/>
              <a:t>A greater credit risk.</a:t>
            </a:r>
          </a:p>
          <a:p>
            <a:pPr lvl="1"/>
            <a:r>
              <a:rPr lang="en-US" dirty="0"/>
              <a:t>B standardized contract terms.</a:t>
            </a:r>
          </a:p>
          <a:p>
            <a:pPr lvl="1"/>
            <a:r>
              <a:rPr lang="en-US" dirty="0"/>
              <a:t>C greater risk management uses</a:t>
            </a:r>
          </a:p>
        </p:txBody>
      </p:sp>
    </p:spTree>
    <p:extLst>
      <p:ext uri="{BB962C8B-B14F-4D97-AF65-F5344CB8AC3E}">
        <p14:creationId xmlns:p14="http://schemas.microsoft.com/office/powerpoint/2010/main" val="11899569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36A6B-6E55-4FD0-8260-0BEFE68F4514}"/>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CF2F7B16-0AF8-4000-9305-F75458652CC6}"/>
              </a:ext>
            </a:extLst>
          </p:cNvPr>
          <p:cNvSpPr>
            <a:spLocks noGrp="1"/>
          </p:cNvSpPr>
          <p:nvPr>
            <p:ph idx="1"/>
          </p:nvPr>
        </p:nvSpPr>
        <p:spPr/>
        <p:txBody>
          <a:bodyPr/>
          <a:lstStyle/>
          <a:p>
            <a:r>
              <a:rPr lang="en-US" dirty="0"/>
              <a:t>The origin of modern futures markets is the creation of the Chicago board of trade in 1848.</a:t>
            </a:r>
          </a:p>
          <a:p>
            <a:r>
              <a:rPr lang="en-US" dirty="0"/>
              <a:t>‘To-arrive’ contract</a:t>
            </a:r>
          </a:p>
          <a:p>
            <a:endParaRPr lang="en-US" dirty="0"/>
          </a:p>
        </p:txBody>
      </p:sp>
    </p:spTree>
    <p:extLst>
      <p:ext uri="{BB962C8B-B14F-4D97-AF65-F5344CB8AC3E}">
        <p14:creationId xmlns:p14="http://schemas.microsoft.com/office/powerpoint/2010/main" val="8107416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F1C53-E728-4CBB-B42E-401BAB534833}"/>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7A1D6DA6-953B-4B3D-BBAF-2BF3840CE174}"/>
              </a:ext>
            </a:extLst>
          </p:cNvPr>
          <p:cNvSpPr>
            <a:spLocks noGrp="1"/>
          </p:cNvSpPr>
          <p:nvPr>
            <p:ph idx="1"/>
          </p:nvPr>
        </p:nvSpPr>
        <p:spPr/>
        <p:txBody>
          <a:bodyPr/>
          <a:lstStyle/>
          <a:p>
            <a:r>
              <a:rPr lang="en-US" dirty="0"/>
              <a:t>Risk allocation , transfer , and management</a:t>
            </a:r>
          </a:p>
          <a:p>
            <a:r>
              <a:rPr lang="en-US" dirty="0"/>
              <a:t>Information discovery</a:t>
            </a:r>
          </a:p>
          <a:p>
            <a:r>
              <a:rPr lang="en-US" dirty="0"/>
              <a:t>Operational advantages</a:t>
            </a:r>
          </a:p>
          <a:p>
            <a:r>
              <a:rPr lang="en-US" dirty="0"/>
              <a:t>Market efficiency</a:t>
            </a:r>
          </a:p>
          <a:p>
            <a:endParaRPr lang="en-US" dirty="0"/>
          </a:p>
          <a:p>
            <a:endParaRPr lang="en-US" dirty="0"/>
          </a:p>
        </p:txBody>
      </p:sp>
    </p:spTree>
    <p:extLst>
      <p:ext uri="{BB962C8B-B14F-4D97-AF65-F5344CB8AC3E}">
        <p14:creationId xmlns:p14="http://schemas.microsoft.com/office/powerpoint/2010/main" val="15169189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1</TotalTime>
  <Words>8596</Words>
  <Application>Microsoft Macintosh PowerPoint</Application>
  <PresentationFormat>宽屏</PresentationFormat>
  <Paragraphs>801</Paragraphs>
  <Slides>112</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112</vt:i4>
      </vt:variant>
    </vt:vector>
  </HeadingPairs>
  <TitlesOfParts>
    <vt:vector size="118" baseType="lpstr">
      <vt:lpstr>Cambria Math</vt:lpstr>
      <vt:lpstr>Trebuchet MS</vt:lpstr>
      <vt:lpstr>Tw Cen MT</vt:lpstr>
      <vt:lpstr>Tw Cen MT Condensed</vt:lpstr>
      <vt:lpstr>Wingdings 3</vt:lpstr>
      <vt:lpstr>积分</vt:lpstr>
      <vt:lpstr>Derivatives Definition of derivatives</vt:lpstr>
      <vt:lpstr>Derivatives TYPES OF DERIVATIVES</vt:lpstr>
      <vt:lpstr>Forward Contracts</vt:lpstr>
      <vt:lpstr>Forward Contracts </vt:lpstr>
      <vt:lpstr>Forward Contracts example</vt:lpstr>
      <vt:lpstr>Forward Contracts</vt:lpstr>
      <vt:lpstr>Forward Contracts</vt:lpstr>
      <vt:lpstr>Forward Contracts example</vt:lpstr>
      <vt:lpstr>Forward Contracts practice</vt:lpstr>
      <vt:lpstr>Futures Contracts</vt:lpstr>
      <vt:lpstr>Futures Contracts</vt:lpstr>
      <vt:lpstr>Futures Contracts</vt:lpstr>
      <vt:lpstr>Futures Contracts example</vt:lpstr>
      <vt:lpstr>Futures Contracts Way to against default </vt:lpstr>
      <vt:lpstr>Futures Contracts Final Settlement of futures </vt:lpstr>
      <vt:lpstr>Futures Contracts</vt:lpstr>
      <vt:lpstr>Futures Contracts example</vt:lpstr>
      <vt:lpstr>Swap Contracts</vt:lpstr>
      <vt:lpstr>Swap Contracts</vt:lpstr>
      <vt:lpstr>Swap Contracts</vt:lpstr>
      <vt:lpstr>Swap Contracts</vt:lpstr>
      <vt:lpstr>Swap Contracts example</vt:lpstr>
      <vt:lpstr>Swap Contracts</vt:lpstr>
      <vt:lpstr>Swap contracts practices</vt:lpstr>
      <vt:lpstr>Option Contracts</vt:lpstr>
      <vt:lpstr>Option Contracts</vt:lpstr>
      <vt:lpstr>Option Contracts Call Option</vt:lpstr>
      <vt:lpstr>Option Contracts Call Option</vt:lpstr>
      <vt:lpstr>Option Contracts Call Option</vt:lpstr>
      <vt:lpstr>Option Contracts Call Option</vt:lpstr>
      <vt:lpstr>Option Contracts Practices </vt:lpstr>
      <vt:lpstr>Option Contracts Practices</vt:lpstr>
      <vt:lpstr>Option Contracts Put Option</vt:lpstr>
      <vt:lpstr>Option Contracts Put Option</vt:lpstr>
      <vt:lpstr>Option Contracts Put Option</vt:lpstr>
      <vt:lpstr>Option Contracts</vt:lpstr>
      <vt:lpstr>Option Contracts</vt:lpstr>
      <vt:lpstr>Option Contracts Practices</vt:lpstr>
      <vt:lpstr>Forward commitment and contingent claim</vt:lpstr>
      <vt:lpstr>Forward commitment and contingent claim</vt:lpstr>
      <vt:lpstr>practices</vt:lpstr>
      <vt:lpstr>practices</vt:lpstr>
      <vt:lpstr>practices</vt:lpstr>
      <vt:lpstr>practices</vt:lpstr>
      <vt:lpstr>Credit Derivatives  </vt:lpstr>
      <vt:lpstr>Credit Derivatives</vt:lpstr>
      <vt:lpstr>Credit Derivatives</vt:lpstr>
      <vt:lpstr>Credit Derivatives</vt:lpstr>
      <vt:lpstr>practices</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Forward rate agreement Yield to maturity (Market discount rate)</vt:lpstr>
      <vt:lpstr>Forward rate agreement Spot rate(Zero rate)</vt:lpstr>
      <vt:lpstr>Forward rate agreement</vt:lpstr>
      <vt:lpstr>Forward rate agreement</vt:lpstr>
      <vt:lpstr>Forward rate agreement</vt:lpstr>
      <vt:lpstr>Forward rate agreement</vt:lpstr>
      <vt:lpstr>practices</vt:lpstr>
      <vt:lpstr>practices</vt:lpstr>
      <vt:lpstr>Pricing and valuation of futures pricing</vt:lpstr>
      <vt:lpstr>Pricing and valuation of futures pricing</vt:lpstr>
      <vt:lpstr>Pricing and valuation of futures valuation</vt:lpstr>
      <vt:lpstr>Pricing and valuation of futures valuation</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vt:lpstr>
      <vt:lpstr>practices</vt:lpstr>
      <vt:lpstr>Pricing and valuation of swap pricing</vt:lpstr>
      <vt:lpstr>Pricing and valuation of swap pricing</vt:lpstr>
      <vt:lpstr>Pricing and valuation of swap pricing</vt:lpstr>
      <vt:lpstr>Pricing and valuation of swap pricing</vt:lpstr>
      <vt:lpstr>Pricing and valuation of swap</vt:lpstr>
      <vt:lpstr>Pricing and valuation of swap</vt:lpstr>
      <vt:lpstr>Pricing and valuation of swap valuation</vt:lpstr>
      <vt:lpstr>Pricing and valuation of swap valuation</vt:lpstr>
      <vt:lpstr>Pricing and valuation of swap valuation</vt:lpstr>
      <vt:lpstr>Pricing and valuation of swap valuation</vt:lpstr>
      <vt:lpstr>Practices </vt:lpstr>
      <vt:lpstr>Classification of derivatives Forward commitments and contingent claims</vt:lpstr>
      <vt:lpstr>Classification of derivatives   Exchange-traded and OTC market</vt:lpstr>
      <vt:lpstr>Classification of derivatives   Exchange-traded and OTC market</vt:lpstr>
      <vt:lpstr>Classification of derivatives   Exchange-traded and OTC market</vt:lpstr>
      <vt:lpstr>Practices</vt:lpstr>
      <vt:lpstr>Practices</vt:lpstr>
      <vt:lpstr>Practices</vt:lpstr>
      <vt:lpstr>The purposes and benefits of derivatives</vt:lpstr>
      <vt:lpstr>The purposes and benefits of derivatives</vt:lpstr>
      <vt:lpstr>Practices</vt:lpstr>
      <vt:lpstr>Criticisms and misuses of derivatives Speculation and gambling</vt:lpstr>
      <vt:lpstr>Criticisms and misuses of derivatives Destabilization and Systemic Risk</vt:lpstr>
      <vt:lpstr>Practices</vt:lpstr>
      <vt:lpstr>Elementary principles of derivative pricing </vt:lpstr>
      <vt:lpstr>Elementary principles of derivative pricing-Storage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Practices</vt:lpstr>
      <vt:lpstr>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 玮杰</cp:lastModifiedBy>
  <cp:revision>1</cp:revision>
  <dcterms:created xsi:type="dcterms:W3CDTF">2022-08-24T13:45:39Z</dcterms:created>
  <dcterms:modified xsi:type="dcterms:W3CDTF">2022-08-24T13:46:52Z</dcterms:modified>
</cp:coreProperties>
</file>